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67" r:id="rId2"/>
    <p:sldId id="274" r:id="rId3"/>
    <p:sldId id="315" r:id="rId4"/>
    <p:sldId id="289" r:id="rId5"/>
    <p:sldId id="317" r:id="rId6"/>
    <p:sldId id="273" r:id="rId7"/>
    <p:sldId id="269" r:id="rId8"/>
    <p:sldId id="281" r:id="rId9"/>
    <p:sldId id="283" r:id="rId10"/>
    <p:sldId id="282" r:id="rId11"/>
    <p:sldId id="284" r:id="rId12"/>
    <p:sldId id="272" r:id="rId13"/>
    <p:sldId id="286" r:id="rId14"/>
    <p:sldId id="287" r:id="rId15"/>
    <p:sldId id="288" r:id="rId16"/>
    <p:sldId id="290" r:id="rId17"/>
    <p:sldId id="291" r:id="rId18"/>
    <p:sldId id="292" r:id="rId19"/>
    <p:sldId id="293" r:id="rId20"/>
    <p:sldId id="294" r:id="rId21"/>
    <p:sldId id="295" r:id="rId22"/>
    <p:sldId id="296" r:id="rId23"/>
    <p:sldId id="297" r:id="rId24"/>
    <p:sldId id="299" r:id="rId25"/>
    <p:sldId id="301" r:id="rId26"/>
    <p:sldId id="300" r:id="rId27"/>
    <p:sldId id="302" r:id="rId28"/>
    <p:sldId id="304" r:id="rId29"/>
    <p:sldId id="303" r:id="rId30"/>
    <p:sldId id="307" r:id="rId31"/>
    <p:sldId id="306" r:id="rId32"/>
    <p:sldId id="310" r:id="rId33"/>
    <p:sldId id="318" r:id="rId34"/>
    <p:sldId id="320" r:id="rId35"/>
    <p:sldId id="322" r:id="rId36"/>
    <p:sldId id="321" r:id="rId37"/>
    <p:sldId id="323" r:id="rId38"/>
    <p:sldId id="324" r:id="rId39"/>
    <p:sldId id="309" r:id="rId40"/>
    <p:sldId id="311" r:id="rId41"/>
    <p:sldId id="312" r:id="rId42"/>
    <p:sldId id="313" r:id="rId43"/>
    <p:sldId id="31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3" r:id="rId61"/>
    <p:sldId id="341" r:id="rId62"/>
    <p:sldId id="342" r:id="rId63"/>
    <p:sldId id="344" r:id="rId64"/>
    <p:sldId id="345" r:id="rId65"/>
    <p:sldId id="347" r:id="rId66"/>
    <p:sldId id="348" r:id="rId67"/>
    <p:sldId id="349" r:id="rId68"/>
    <p:sldId id="350" r:id="rId69"/>
    <p:sldId id="346" r:id="rId70"/>
    <p:sldId id="28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931FC6-0506-43FF-8015-CCBDBCC91C01}">
          <p14:sldIdLst>
            <p14:sldId id="267"/>
            <p14:sldId id="274"/>
            <p14:sldId id="315"/>
            <p14:sldId id="289"/>
            <p14:sldId id="317"/>
            <p14:sldId id="273"/>
            <p14:sldId id="269"/>
            <p14:sldId id="281"/>
            <p14:sldId id="283"/>
            <p14:sldId id="282"/>
            <p14:sldId id="284"/>
            <p14:sldId id="272"/>
            <p14:sldId id="286"/>
            <p14:sldId id="287"/>
            <p14:sldId id="288"/>
            <p14:sldId id="290"/>
            <p14:sldId id="291"/>
            <p14:sldId id="292"/>
            <p14:sldId id="293"/>
            <p14:sldId id="294"/>
            <p14:sldId id="295"/>
            <p14:sldId id="296"/>
            <p14:sldId id="297"/>
            <p14:sldId id="299"/>
            <p14:sldId id="301"/>
            <p14:sldId id="300"/>
            <p14:sldId id="302"/>
            <p14:sldId id="304"/>
            <p14:sldId id="303"/>
            <p14:sldId id="307"/>
            <p14:sldId id="306"/>
            <p14:sldId id="310"/>
            <p14:sldId id="318"/>
            <p14:sldId id="320"/>
            <p14:sldId id="322"/>
            <p14:sldId id="321"/>
            <p14:sldId id="323"/>
            <p14:sldId id="324"/>
            <p14:sldId id="309"/>
            <p14:sldId id="311"/>
            <p14:sldId id="312"/>
            <p14:sldId id="313"/>
            <p14:sldId id="314"/>
            <p14:sldId id="325"/>
            <p14:sldId id="326"/>
            <p14:sldId id="327"/>
            <p14:sldId id="328"/>
            <p14:sldId id="329"/>
            <p14:sldId id="330"/>
            <p14:sldId id="331"/>
            <p14:sldId id="332"/>
            <p14:sldId id="333"/>
            <p14:sldId id="334"/>
            <p14:sldId id="335"/>
            <p14:sldId id="336"/>
            <p14:sldId id="337"/>
            <p14:sldId id="338"/>
            <p14:sldId id="339"/>
            <p14:sldId id="340"/>
            <p14:sldId id="343"/>
            <p14:sldId id="341"/>
            <p14:sldId id="342"/>
            <p14:sldId id="344"/>
            <p14:sldId id="345"/>
            <p14:sldId id="347"/>
            <p14:sldId id="348"/>
            <p14:sldId id="349"/>
            <p14:sldId id="350"/>
          </p14:sldIdLst>
        </p14:section>
        <p14:section name="Untitled Section" id="{C0567B05-735D-413A-BEB0-963DD3DADFE2}">
          <p14:sldIdLst>
            <p14:sldId id="346"/>
          </p14:sldIdLst>
        </p14:section>
        <p14:section name="Untitled Section" id="{742723B7-8DB3-47F7-84BA-114D3634F9DA}">
          <p14:sldIdLst>
            <p14:sldId id="280"/>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7" d="100"/>
          <a:sy n="87" d="100"/>
        </p:scale>
        <p:origin x="528" y="8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1/31/2024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1/31/2024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1/31/2024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1/31/2024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1/31/2024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1/31/2024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1/31/2024</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1/31/2024</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1/31/2024</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1/31/2024</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1/31/2024</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1/31/2024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1/31/2024</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NextJs</a:t>
            </a:r>
            <a:r>
              <a:rPr lang="en-US" dirty="0"/>
              <a:t> - Data Fetching and Caching, Revalidating</a:t>
            </a:r>
          </a:p>
        </p:txBody>
      </p:sp>
      <p:sp>
        <p:nvSpPr>
          <p:cNvPr id="4" name="Subtitle 3"/>
          <p:cNvSpPr>
            <a:spLocks noGrp="1"/>
          </p:cNvSpPr>
          <p:nvPr>
            <p:ph type="subTitle" idx="1"/>
          </p:nvPr>
        </p:nvSpPr>
        <p:spPr/>
        <p:txBody>
          <a:bodyPr/>
          <a:lstStyle/>
          <a:p>
            <a:r>
              <a:rPr lang="en-US" dirty="0"/>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63C5-5689-D833-7EE1-F5E190493EFC}"/>
              </a:ext>
            </a:extLst>
          </p:cNvPr>
          <p:cNvSpPr>
            <a:spLocks noGrp="1"/>
          </p:cNvSpPr>
          <p:nvPr>
            <p:ph type="title"/>
          </p:nvPr>
        </p:nvSpPr>
        <p:spPr>
          <a:xfrm>
            <a:off x="1489122" y="692458"/>
            <a:ext cx="9448167" cy="4785805"/>
          </a:xfrm>
        </p:spPr>
        <p:txBody>
          <a:bodyPr>
            <a:noAutofit/>
          </a:bodyPr>
          <a:lstStyle/>
          <a:p>
            <a:pPr algn="ctr"/>
            <a:r>
              <a:rPr lang="en-US" sz="4400" dirty="0"/>
              <a:t>React extends the </a:t>
            </a:r>
            <a:r>
              <a:rPr lang="en-US" sz="4400" b="1" dirty="0">
                <a:solidFill>
                  <a:srgbClr val="FF0000"/>
                </a:solidFill>
              </a:rPr>
              <a:t>fetch API </a:t>
            </a:r>
            <a:r>
              <a:rPr lang="en-US" sz="4400" dirty="0"/>
              <a:t>to automatically memoize requests that have the same URL and options.</a:t>
            </a:r>
            <a:br>
              <a:rPr lang="en-US" sz="4400" dirty="0"/>
            </a:br>
            <a:r>
              <a:rPr lang="en-US" sz="4400" dirty="0"/>
              <a:t> This means you can call a fetch function for the same data in multiple places in a React component tree while only executing it once.</a:t>
            </a:r>
            <a:endParaRPr lang="en-IN" sz="4400" dirty="0"/>
          </a:p>
        </p:txBody>
      </p:sp>
    </p:spTree>
    <p:extLst>
      <p:ext uri="{BB962C8B-B14F-4D97-AF65-F5344CB8AC3E}">
        <p14:creationId xmlns:p14="http://schemas.microsoft.com/office/powerpoint/2010/main" val="37213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63C5-5689-D833-7EE1-F5E190493EFC}"/>
              </a:ext>
            </a:extLst>
          </p:cNvPr>
          <p:cNvSpPr>
            <a:spLocks noGrp="1"/>
          </p:cNvSpPr>
          <p:nvPr>
            <p:ph type="title"/>
          </p:nvPr>
        </p:nvSpPr>
        <p:spPr>
          <a:xfrm>
            <a:off x="1320447" y="1447059"/>
            <a:ext cx="9750008" cy="4172506"/>
          </a:xfrm>
        </p:spPr>
        <p:txBody>
          <a:bodyPr>
            <a:noAutofit/>
          </a:bodyPr>
          <a:lstStyle/>
          <a:p>
            <a:pPr algn="ctr"/>
            <a:br>
              <a:rPr lang="en-US" sz="4400" b="1" dirty="0"/>
            </a:br>
            <a:r>
              <a:rPr lang="en-US" sz="3600" b="1" dirty="0"/>
              <a:t>if you need to use the same data across a route (e.g. in a Layout, Page, and multiple components), you do not have to fetch data at the top of the tree then forward props between components. Instead, you can fetch data in the components that need it without worrying about the performance implications of making multiple requests across the network for the same data.</a:t>
            </a:r>
            <a:endParaRPr lang="en-IN" sz="4400" b="1" dirty="0"/>
          </a:p>
        </p:txBody>
      </p:sp>
    </p:spTree>
    <p:extLst>
      <p:ext uri="{BB962C8B-B14F-4D97-AF65-F5344CB8AC3E}">
        <p14:creationId xmlns:p14="http://schemas.microsoft.com/office/powerpoint/2010/main" val="298111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E2EDE6-0AE2-9239-4BF0-54DDB76114ED}"/>
              </a:ext>
            </a:extLst>
          </p:cNvPr>
          <p:cNvPicPr>
            <a:picLocks noChangeAspect="1"/>
          </p:cNvPicPr>
          <p:nvPr/>
        </p:nvPicPr>
        <p:blipFill rotWithShape="1">
          <a:blip r:embed="rId2"/>
          <a:srcRect l="14781" t="20194" r="10655" b="12492"/>
          <a:stretch/>
        </p:blipFill>
        <p:spPr>
          <a:xfrm>
            <a:off x="1802167" y="1384916"/>
            <a:ext cx="9090734" cy="46163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76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showing how fetch memoization works during React rendering.">
            <a:extLst>
              <a:ext uri="{FF2B5EF4-FFF2-40B4-BE49-F238E27FC236}">
                <a16:creationId xmlns:a16="http://schemas.microsoft.com/office/drawing/2014/main" id="{D667A445-6A6C-37D8-7EE1-6E14EF729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63" y="665085"/>
            <a:ext cx="11453674" cy="5726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3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3390FB-41A8-0744-B30B-3851E3B69309}"/>
              </a:ext>
            </a:extLst>
          </p:cNvPr>
          <p:cNvPicPr>
            <a:picLocks noChangeAspect="1"/>
          </p:cNvPicPr>
          <p:nvPr/>
        </p:nvPicPr>
        <p:blipFill rotWithShape="1">
          <a:blip r:embed="rId2"/>
          <a:srcRect l="11068" t="27702" r="8908" b="13139"/>
          <a:stretch/>
        </p:blipFill>
        <p:spPr>
          <a:xfrm>
            <a:off x="488271" y="1032028"/>
            <a:ext cx="11185865" cy="47384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753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D2A284-C906-BF00-6669-BCC713C21607}"/>
              </a:ext>
            </a:extLst>
          </p:cNvPr>
          <p:cNvPicPr>
            <a:picLocks noChangeAspect="1"/>
          </p:cNvPicPr>
          <p:nvPr/>
        </p:nvPicPr>
        <p:blipFill rotWithShape="1">
          <a:blip r:embed="rId2"/>
          <a:srcRect l="12452" t="22007" r="10146" b="16505"/>
          <a:stretch/>
        </p:blipFill>
        <p:spPr>
          <a:xfrm>
            <a:off x="905523" y="1146328"/>
            <a:ext cx="10394308" cy="4979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847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3D8DC-256B-660D-4DFF-F98462B0565E}"/>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0F4A3842-BD8D-64C8-9BDA-0C03EC95322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ACE2E58-BF53-D7B8-EECD-70BFED26B9AD}"/>
              </a:ext>
            </a:extLst>
          </p:cNvPr>
          <p:cNvPicPr>
            <a:picLocks noChangeAspect="1"/>
          </p:cNvPicPr>
          <p:nvPr/>
        </p:nvPicPr>
        <p:blipFill rotWithShape="1">
          <a:blip r:embed="rId2"/>
          <a:srcRect l="10612" t="23172" r="8835" b="15080"/>
          <a:stretch/>
        </p:blipFill>
        <p:spPr>
          <a:xfrm>
            <a:off x="1183897" y="1393793"/>
            <a:ext cx="9821031" cy="4234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1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70B10-B191-461D-1831-88C2A18E6AFA}"/>
              </a:ext>
            </a:extLst>
          </p:cNvPr>
          <p:cNvSpPr>
            <a:spLocks noGrp="1"/>
          </p:cNvSpPr>
          <p:nvPr>
            <p:ph type="title"/>
          </p:nvPr>
        </p:nvSpPr>
        <p:spPr>
          <a:xfrm>
            <a:off x="1400345" y="2665399"/>
            <a:ext cx="9601200" cy="2262447"/>
          </a:xfrm>
        </p:spPr>
        <p:txBody>
          <a:bodyPr>
            <a:normAutofit/>
          </a:bodyPr>
          <a:lstStyle/>
          <a:p>
            <a:pPr algn="ctr"/>
            <a:r>
              <a:rPr lang="en-IN" b="1" i="0" dirty="0">
                <a:solidFill>
                  <a:srgbClr val="171717"/>
                </a:solidFill>
                <a:effectLst/>
                <a:latin typeface="Inter"/>
              </a:rPr>
              <a:t>How Data Cache Works</a:t>
            </a:r>
            <a:br>
              <a:rPr lang="en-IN" dirty="0">
                <a:effectLst/>
              </a:rPr>
            </a:br>
            <a:endParaRPr lang="en-IN" dirty="0"/>
          </a:p>
        </p:txBody>
      </p:sp>
    </p:spTree>
    <p:extLst>
      <p:ext uri="{BB962C8B-B14F-4D97-AF65-F5344CB8AC3E}">
        <p14:creationId xmlns:p14="http://schemas.microsoft.com/office/powerpoint/2010/main" val="314883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 showing how cached and uncached fetch requests interact with the Data Cache. Cached requests are stored in the Data Cache, and memoized, uncached requests are fetched from the data source, not stored in the Data Cache, and memoized.">
            <a:extLst>
              <a:ext uri="{FF2B5EF4-FFF2-40B4-BE49-F238E27FC236}">
                <a16:creationId xmlns:a16="http://schemas.microsoft.com/office/drawing/2014/main" id="{90C4343F-B202-36DC-09A3-E8F82403A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2044"/>
            <a:ext cx="12281011" cy="50739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55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B05FAE-E544-94BF-E8EF-FADAAEB4E2D4}"/>
              </a:ext>
            </a:extLst>
          </p:cNvPr>
          <p:cNvPicPr>
            <a:picLocks noChangeAspect="1"/>
          </p:cNvPicPr>
          <p:nvPr/>
        </p:nvPicPr>
        <p:blipFill rotWithShape="1">
          <a:blip r:embed="rId2"/>
          <a:srcRect l="15874" t="23690" r="16116" b="18446"/>
          <a:stretch/>
        </p:blipFill>
        <p:spPr>
          <a:xfrm>
            <a:off x="1065320" y="1233997"/>
            <a:ext cx="9868474" cy="4722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25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Content</a:t>
            </a:r>
          </a:p>
        </p:txBody>
      </p:sp>
      <p:sp>
        <p:nvSpPr>
          <p:cNvPr id="14" name="Content Placeholder 13"/>
          <p:cNvSpPr>
            <a:spLocks noGrp="1"/>
          </p:cNvSpPr>
          <p:nvPr>
            <p:ph idx="1"/>
          </p:nvPr>
        </p:nvSpPr>
        <p:spPr/>
        <p:txBody>
          <a:bodyPr/>
          <a:lstStyle/>
          <a:p>
            <a:r>
              <a:rPr lang="en-US" dirty="0"/>
              <a:t>Caching</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1927E-50DB-9805-8C6F-8DB403ED8C56}"/>
              </a:ext>
            </a:extLst>
          </p:cNvPr>
          <p:cNvPicPr>
            <a:picLocks noChangeAspect="1"/>
          </p:cNvPicPr>
          <p:nvPr/>
        </p:nvPicPr>
        <p:blipFill rotWithShape="1">
          <a:blip r:embed="rId2"/>
          <a:srcRect l="16311" t="33527" r="16480" b="26343"/>
          <a:stretch/>
        </p:blipFill>
        <p:spPr>
          <a:xfrm>
            <a:off x="637678" y="248575"/>
            <a:ext cx="10916643" cy="437669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FC68B04-6DAB-6237-FFFE-76C3FD90873C}"/>
              </a:ext>
            </a:extLst>
          </p:cNvPr>
          <p:cNvPicPr>
            <a:picLocks noChangeAspect="1"/>
          </p:cNvPicPr>
          <p:nvPr/>
        </p:nvPicPr>
        <p:blipFill rotWithShape="1">
          <a:blip r:embed="rId3"/>
          <a:srcRect l="13689" t="63857" r="17063" b="12516"/>
          <a:stretch/>
        </p:blipFill>
        <p:spPr>
          <a:xfrm>
            <a:off x="637677" y="4780624"/>
            <a:ext cx="10916643" cy="1642370"/>
          </a:xfrm>
          <a:prstGeom prst="rect">
            <a:avLst/>
          </a:prstGeom>
        </p:spPr>
      </p:pic>
    </p:spTree>
    <p:extLst>
      <p:ext uri="{BB962C8B-B14F-4D97-AF65-F5344CB8AC3E}">
        <p14:creationId xmlns:p14="http://schemas.microsoft.com/office/powerpoint/2010/main" val="20448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86B2-2BF6-45AA-87A4-EE7618952A83}"/>
              </a:ext>
            </a:extLst>
          </p:cNvPr>
          <p:cNvSpPr>
            <a:spLocks noGrp="1"/>
          </p:cNvSpPr>
          <p:nvPr>
            <p:ph type="title"/>
          </p:nvPr>
        </p:nvSpPr>
        <p:spPr>
          <a:xfrm>
            <a:off x="1295400" y="1633491"/>
            <a:ext cx="9601200" cy="835241"/>
          </a:xfrm>
        </p:spPr>
        <p:txBody>
          <a:bodyPr/>
          <a:lstStyle/>
          <a:p>
            <a:pPr algn="ctr"/>
            <a:r>
              <a:rPr lang="en-IN" dirty="0"/>
              <a:t>Revalidating Data</a:t>
            </a:r>
          </a:p>
        </p:txBody>
      </p:sp>
      <p:sp>
        <p:nvSpPr>
          <p:cNvPr id="4" name="Title 1">
            <a:extLst>
              <a:ext uri="{FF2B5EF4-FFF2-40B4-BE49-F238E27FC236}">
                <a16:creationId xmlns:a16="http://schemas.microsoft.com/office/drawing/2014/main" id="{7051704F-90CE-3556-7CD5-F225FCF29E06}"/>
              </a:ext>
            </a:extLst>
          </p:cNvPr>
          <p:cNvSpPr txBox="1">
            <a:spLocks/>
          </p:cNvSpPr>
          <p:nvPr/>
        </p:nvSpPr>
        <p:spPr>
          <a:xfrm>
            <a:off x="1110448" y="3429000"/>
            <a:ext cx="9786152" cy="1728926"/>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80000"/>
              </a:lnSpc>
              <a:spcBef>
                <a:spcPct val="0"/>
              </a:spcBef>
              <a:buFont typeface="Arial" pitchFamily="34" charset="0"/>
              <a:buNone/>
              <a:defRPr sz="5400" b="0" kern="1200">
                <a:solidFill>
                  <a:schemeClr val="accent1"/>
                </a:solidFill>
                <a:latin typeface="+mj-lt"/>
                <a:ea typeface="+mj-ea"/>
                <a:cs typeface="+mj-cs"/>
              </a:defRPr>
            </a:lvl1pPr>
          </a:lstStyle>
          <a:p>
            <a:pPr algn="ctr"/>
            <a:r>
              <a:rPr lang="en-US" i="0" dirty="0">
                <a:solidFill>
                  <a:schemeClr val="tx2"/>
                </a:solidFill>
                <a:effectLst/>
                <a:latin typeface="Inter"/>
              </a:rPr>
              <a:t>Revalidation is the process of</a:t>
            </a:r>
            <a:r>
              <a:rPr lang="en-US" b="1" i="1" dirty="0">
                <a:solidFill>
                  <a:srgbClr val="FF0000"/>
                </a:solidFill>
                <a:effectLst/>
                <a:latin typeface="Inter"/>
              </a:rPr>
              <a:t> purging the Data Cache and re-fetching the latest data</a:t>
            </a:r>
            <a:r>
              <a:rPr lang="en-US" i="0" dirty="0">
                <a:solidFill>
                  <a:schemeClr val="tx2"/>
                </a:solidFill>
                <a:effectLst/>
                <a:latin typeface="Inter"/>
              </a:rPr>
              <a:t>. This is useful when your data changes and you want to ensure you show the latest information</a:t>
            </a:r>
            <a:endParaRPr lang="en-IN" dirty="0">
              <a:solidFill>
                <a:schemeClr val="tx2"/>
              </a:solidFill>
            </a:endParaRPr>
          </a:p>
        </p:txBody>
      </p:sp>
    </p:spTree>
    <p:extLst>
      <p:ext uri="{BB962C8B-B14F-4D97-AF65-F5344CB8AC3E}">
        <p14:creationId xmlns:p14="http://schemas.microsoft.com/office/powerpoint/2010/main" val="354952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8F39D3-9D1D-5746-1F6A-D76D630015D5}"/>
              </a:ext>
            </a:extLst>
          </p:cNvPr>
          <p:cNvPicPr>
            <a:picLocks noChangeAspect="1"/>
          </p:cNvPicPr>
          <p:nvPr/>
        </p:nvPicPr>
        <p:blipFill rotWithShape="1">
          <a:blip r:embed="rId2"/>
          <a:srcRect l="18786" t="34434" r="15679" b="12492"/>
          <a:stretch/>
        </p:blipFill>
        <p:spPr>
          <a:xfrm>
            <a:off x="488274" y="710214"/>
            <a:ext cx="10832344" cy="4934734"/>
          </a:xfrm>
          <a:prstGeom prst="rect">
            <a:avLst/>
          </a:prstGeom>
        </p:spPr>
      </p:pic>
    </p:spTree>
    <p:extLst>
      <p:ext uri="{BB962C8B-B14F-4D97-AF65-F5344CB8AC3E}">
        <p14:creationId xmlns:p14="http://schemas.microsoft.com/office/powerpoint/2010/main" val="47257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067BFB-5044-F736-9C9C-895E45E823DE}"/>
              </a:ext>
            </a:extLst>
          </p:cNvPr>
          <p:cNvPicPr>
            <a:picLocks noChangeAspect="1"/>
          </p:cNvPicPr>
          <p:nvPr/>
        </p:nvPicPr>
        <p:blipFill rotWithShape="1">
          <a:blip r:embed="rId2"/>
          <a:srcRect l="17986" t="34303" r="14733" b="16505"/>
          <a:stretch/>
        </p:blipFill>
        <p:spPr>
          <a:xfrm>
            <a:off x="1887984" y="1322772"/>
            <a:ext cx="8202967" cy="3373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528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C0DD43-AD23-C7EC-86FB-1B00368EE69D}"/>
              </a:ext>
            </a:extLst>
          </p:cNvPr>
          <p:cNvPicPr>
            <a:picLocks noChangeAspect="1"/>
          </p:cNvPicPr>
          <p:nvPr/>
        </p:nvPicPr>
        <p:blipFill rotWithShape="1">
          <a:blip r:embed="rId2"/>
          <a:srcRect l="19442" t="22466" r="17354" b="24855"/>
          <a:stretch/>
        </p:blipFill>
        <p:spPr>
          <a:xfrm>
            <a:off x="1970843" y="301841"/>
            <a:ext cx="8188172" cy="312715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7706F5C-1303-5024-605B-97169FEE40DE}"/>
              </a:ext>
            </a:extLst>
          </p:cNvPr>
          <p:cNvPicPr>
            <a:picLocks noChangeAspect="1"/>
          </p:cNvPicPr>
          <p:nvPr/>
        </p:nvPicPr>
        <p:blipFill rotWithShape="1">
          <a:blip r:embed="rId3"/>
          <a:srcRect l="18058" t="24337" r="19539" b="22847"/>
          <a:stretch/>
        </p:blipFill>
        <p:spPr>
          <a:xfrm>
            <a:off x="1939771" y="3235909"/>
            <a:ext cx="8250316" cy="3622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18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5323-48AF-E93E-77F8-543E40B1AAEA}"/>
              </a:ext>
            </a:extLst>
          </p:cNvPr>
          <p:cNvSpPr>
            <a:spLocks noGrp="1"/>
          </p:cNvSpPr>
          <p:nvPr>
            <p:ph type="title"/>
          </p:nvPr>
        </p:nvSpPr>
        <p:spPr>
          <a:xfrm>
            <a:off x="1003493" y="3198060"/>
            <a:ext cx="10185014" cy="2262447"/>
          </a:xfrm>
        </p:spPr>
        <p:txBody>
          <a:bodyPr>
            <a:normAutofit fontScale="90000"/>
          </a:bodyPr>
          <a:lstStyle/>
          <a:p>
            <a:r>
              <a:rPr lang="en-IN" b="1" i="0" dirty="0">
                <a:solidFill>
                  <a:srgbClr val="171717"/>
                </a:solidFill>
                <a:effectLst/>
                <a:latin typeface="Inter"/>
              </a:rPr>
              <a:t>How Time-based Revalidation Works</a:t>
            </a:r>
            <a:br>
              <a:rPr lang="en-IN" b="0" i="0" dirty="0">
                <a:solidFill>
                  <a:srgbClr val="171717"/>
                </a:solidFill>
                <a:effectLst/>
                <a:latin typeface="Inter"/>
              </a:rPr>
            </a:br>
            <a:br>
              <a:rPr lang="en-IN" dirty="0">
                <a:effectLst/>
              </a:rPr>
            </a:br>
            <a:endParaRPr lang="en-IN" dirty="0"/>
          </a:p>
        </p:txBody>
      </p:sp>
    </p:spTree>
    <p:extLst>
      <p:ext uri="{BB962C8B-B14F-4D97-AF65-F5344CB8AC3E}">
        <p14:creationId xmlns:p14="http://schemas.microsoft.com/office/powerpoint/2010/main" val="1418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iagram showing how time-based revalidation works, after the revalidation period, stale data is returned for the first request, then data is revalidated.">
            <a:extLst>
              <a:ext uri="{FF2B5EF4-FFF2-40B4-BE49-F238E27FC236}">
                <a16:creationId xmlns:a16="http://schemas.microsoft.com/office/drawing/2014/main" id="{C0DF1F06-D8AB-03AE-8A87-85A806DEE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13" y="0"/>
            <a:ext cx="8764587"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30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A75676-6C9E-08E9-222E-4B9E5BCABAE7}"/>
              </a:ext>
            </a:extLst>
          </p:cNvPr>
          <p:cNvPicPr>
            <a:picLocks noChangeAspect="1"/>
          </p:cNvPicPr>
          <p:nvPr/>
        </p:nvPicPr>
        <p:blipFill rotWithShape="1">
          <a:blip r:embed="rId2"/>
          <a:srcRect l="18349" t="21101" r="13642" b="4660"/>
          <a:stretch/>
        </p:blipFill>
        <p:spPr>
          <a:xfrm>
            <a:off x="1811044" y="670734"/>
            <a:ext cx="8984203" cy="5516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03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3424-5F5C-6CAF-7602-D5892C9954D4}"/>
              </a:ext>
            </a:extLst>
          </p:cNvPr>
          <p:cNvSpPr>
            <a:spLocks noGrp="1"/>
          </p:cNvSpPr>
          <p:nvPr>
            <p:ph type="title"/>
          </p:nvPr>
        </p:nvSpPr>
        <p:spPr>
          <a:xfrm>
            <a:off x="1231670" y="3250707"/>
            <a:ext cx="9601200" cy="1199225"/>
          </a:xfrm>
        </p:spPr>
        <p:txBody>
          <a:bodyPr/>
          <a:lstStyle/>
          <a:p>
            <a:pPr algn="ctr"/>
            <a:r>
              <a:rPr lang="en-IN" b="1" dirty="0"/>
              <a:t>OnDemand Validation</a:t>
            </a:r>
          </a:p>
        </p:txBody>
      </p:sp>
    </p:spTree>
    <p:extLst>
      <p:ext uri="{BB962C8B-B14F-4D97-AF65-F5344CB8AC3E}">
        <p14:creationId xmlns:p14="http://schemas.microsoft.com/office/powerpoint/2010/main" val="283324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agram showing how on-demand revalidation works, the Data Cache is updated with fresh data after a revalidation request.">
            <a:extLst>
              <a:ext uri="{FF2B5EF4-FFF2-40B4-BE49-F238E27FC236}">
                <a16:creationId xmlns:a16="http://schemas.microsoft.com/office/drawing/2014/main" id="{BBB31D52-1C64-E162-947F-2B78FE1AA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525" y="0"/>
            <a:ext cx="1014095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6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7A0E-2FF9-F0CB-D961-D0500184A1B0}"/>
              </a:ext>
            </a:extLst>
          </p:cNvPr>
          <p:cNvSpPr>
            <a:spLocks noGrp="1"/>
          </p:cNvSpPr>
          <p:nvPr>
            <p:ph type="title"/>
          </p:nvPr>
        </p:nvSpPr>
        <p:spPr/>
        <p:txBody>
          <a:bodyPr/>
          <a:lstStyle/>
          <a:p>
            <a:r>
              <a:rPr lang="en-IN" dirty="0"/>
              <a:t>What is Caching</a:t>
            </a:r>
          </a:p>
        </p:txBody>
      </p:sp>
      <p:sp>
        <p:nvSpPr>
          <p:cNvPr id="3" name="Content Placeholder 2">
            <a:extLst>
              <a:ext uri="{FF2B5EF4-FFF2-40B4-BE49-F238E27FC236}">
                <a16:creationId xmlns:a16="http://schemas.microsoft.com/office/drawing/2014/main" id="{BF41ED25-CC83-FED8-A522-0AFE790D18EE}"/>
              </a:ext>
            </a:extLst>
          </p:cNvPr>
          <p:cNvSpPr>
            <a:spLocks noGrp="1"/>
          </p:cNvSpPr>
          <p:nvPr>
            <p:ph idx="1"/>
          </p:nvPr>
        </p:nvSpPr>
        <p:spPr>
          <a:xfrm>
            <a:off x="869990" y="2050229"/>
            <a:ext cx="9935755" cy="2627278"/>
          </a:xfrm>
        </p:spPr>
        <p:txBody>
          <a:bodyPr>
            <a:normAutofit/>
          </a:bodyPr>
          <a:lstStyle/>
          <a:p>
            <a:r>
              <a:rPr lang="en-US" b="0" i="0" dirty="0">
                <a:solidFill>
                  <a:srgbClr val="171717"/>
                </a:solidFill>
                <a:effectLst/>
                <a:latin typeface="Inter"/>
              </a:rPr>
              <a:t> Caching is tech through which you can store fun returned value in memory, when next method invocation , we don't need to create frame rather return that value from cache.</a:t>
            </a:r>
          </a:p>
          <a:p>
            <a:r>
              <a:rPr lang="en-US" b="0" i="0" dirty="0">
                <a:solidFill>
                  <a:srgbClr val="171717"/>
                </a:solidFill>
                <a:effectLst/>
                <a:latin typeface="Inter"/>
              </a:rPr>
              <a:t>Next.js improves your application's performance and reduce costs by caching rendering work and data requests.</a:t>
            </a:r>
            <a:endParaRPr lang="en-IN" dirty="0"/>
          </a:p>
        </p:txBody>
      </p:sp>
    </p:spTree>
    <p:extLst>
      <p:ext uri="{BB962C8B-B14F-4D97-AF65-F5344CB8AC3E}">
        <p14:creationId xmlns:p14="http://schemas.microsoft.com/office/powerpoint/2010/main" val="30759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45456-B5DA-BEBE-81DE-114CC1C7B205}"/>
              </a:ext>
            </a:extLst>
          </p:cNvPr>
          <p:cNvPicPr>
            <a:picLocks noChangeAspect="1"/>
          </p:cNvPicPr>
          <p:nvPr/>
        </p:nvPicPr>
        <p:blipFill rotWithShape="1">
          <a:blip r:embed="rId2"/>
          <a:srcRect l="15437" t="44790" r="13059" b="8220"/>
          <a:stretch/>
        </p:blipFill>
        <p:spPr>
          <a:xfrm>
            <a:off x="789499" y="1766655"/>
            <a:ext cx="10879331" cy="4021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297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60AFA9-BC1E-5DA5-5794-AE49235B22BC}"/>
              </a:ext>
            </a:extLst>
          </p:cNvPr>
          <p:cNvPicPr>
            <a:picLocks noChangeAspect="1"/>
          </p:cNvPicPr>
          <p:nvPr/>
        </p:nvPicPr>
        <p:blipFill rotWithShape="1">
          <a:blip r:embed="rId2"/>
          <a:srcRect l="16915" t="13333" r="15620" b="12880"/>
          <a:stretch/>
        </p:blipFill>
        <p:spPr>
          <a:xfrm>
            <a:off x="1393793" y="650289"/>
            <a:ext cx="8811965" cy="5351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922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34C6-7334-5BEF-6836-6887CB8EC366}"/>
              </a:ext>
            </a:extLst>
          </p:cNvPr>
          <p:cNvSpPr>
            <a:spLocks noGrp="1"/>
          </p:cNvSpPr>
          <p:nvPr>
            <p:ph type="title"/>
          </p:nvPr>
        </p:nvSpPr>
        <p:spPr/>
        <p:txBody>
          <a:bodyPr/>
          <a:lstStyle/>
          <a:p>
            <a:r>
              <a:rPr lang="en-IN" dirty="0"/>
              <a:t>Full Route Cache</a:t>
            </a:r>
          </a:p>
        </p:txBody>
      </p:sp>
    </p:spTree>
    <p:extLst>
      <p:ext uri="{BB962C8B-B14F-4D97-AF65-F5344CB8AC3E}">
        <p14:creationId xmlns:p14="http://schemas.microsoft.com/office/powerpoint/2010/main" val="1778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B4E31E-DF47-C758-B802-550BC5BEBD4E}"/>
              </a:ext>
            </a:extLst>
          </p:cNvPr>
          <p:cNvSpPr>
            <a:spLocks noGrp="1"/>
          </p:cNvSpPr>
          <p:nvPr>
            <p:ph type="body" idx="1"/>
          </p:nvPr>
        </p:nvSpPr>
        <p:spPr>
          <a:xfrm>
            <a:off x="1295400" y="3272902"/>
            <a:ext cx="9686278" cy="1742982"/>
          </a:xfrm>
        </p:spPr>
        <p:txBody>
          <a:bodyPr>
            <a:normAutofit/>
          </a:bodyPr>
          <a:lstStyle/>
          <a:p>
            <a:pPr algn="ctr"/>
            <a:r>
              <a:rPr lang="en-US" b="1" dirty="0">
                <a:solidFill>
                  <a:srgbClr val="FF0000"/>
                </a:solidFill>
              </a:rPr>
              <a:t>The terms Automatic Static Optimization, Static Site Generation, or Static Rendering being used interchangeably to refer to the process of rendering and caching routes of your application at build time.</a:t>
            </a:r>
            <a:endParaRPr lang="en-IN" b="1" dirty="0">
              <a:solidFill>
                <a:srgbClr val="FF0000"/>
              </a:solidFill>
            </a:endParaRPr>
          </a:p>
        </p:txBody>
      </p:sp>
    </p:spTree>
    <p:extLst>
      <p:ext uri="{BB962C8B-B14F-4D97-AF65-F5344CB8AC3E}">
        <p14:creationId xmlns:p14="http://schemas.microsoft.com/office/powerpoint/2010/main" val="172240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B4E31E-DF47-C758-B802-550BC5BEBD4E}"/>
              </a:ext>
            </a:extLst>
          </p:cNvPr>
          <p:cNvSpPr>
            <a:spLocks noGrp="1"/>
          </p:cNvSpPr>
          <p:nvPr>
            <p:ph type="body" idx="1"/>
          </p:nvPr>
        </p:nvSpPr>
        <p:spPr>
          <a:xfrm>
            <a:off x="1295400" y="3272902"/>
            <a:ext cx="9686278" cy="1742982"/>
          </a:xfrm>
        </p:spPr>
        <p:txBody>
          <a:bodyPr>
            <a:normAutofit/>
          </a:bodyPr>
          <a:lstStyle/>
          <a:p>
            <a:pPr algn="ctr"/>
            <a:r>
              <a:rPr lang="en-US" b="1" dirty="0">
                <a:solidFill>
                  <a:srgbClr val="FF0000"/>
                </a:solidFill>
              </a:rPr>
              <a:t>Next.js automatically renders and caches routes at build time. This is an optimization that allows you to serve the cached route instead of rendering on the server for every request, resulting in faster page loads.</a:t>
            </a:r>
          </a:p>
          <a:p>
            <a:pPr algn="ctr"/>
            <a:endParaRPr lang="en-US" b="1" dirty="0">
              <a:solidFill>
                <a:srgbClr val="FF0000"/>
              </a:solidFill>
            </a:endParaRPr>
          </a:p>
        </p:txBody>
      </p:sp>
    </p:spTree>
    <p:extLst>
      <p:ext uri="{BB962C8B-B14F-4D97-AF65-F5344CB8AC3E}">
        <p14:creationId xmlns:p14="http://schemas.microsoft.com/office/powerpoint/2010/main" val="105711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B4E31E-DF47-C758-B802-550BC5BEBD4E}"/>
              </a:ext>
            </a:extLst>
          </p:cNvPr>
          <p:cNvSpPr>
            <a:spLocks noGrp="1"/>
          </p:cNvSpPr>
          <p:nvPr>
            <p:ph type="body" idx="1"/>
          </p:nvPr>
        </p:nvSpPr>
        <p:spPr>
          <a:xfrm>
            <a:off x="1295400" y="3272902"/>
            <a:ext cx="9686278" cy="1742982"/>
          </a:xfrm>
        </p:spPr>
        <p:txBody>
          <a:bodyPr>
            <a:normAutofit/>
          </a:bodyPr>
          <a:lstStyle/>
          <a:p>
            <a:pPr algn="ctr"/>
            <a:r>
              <a:rPr lang="en-US" b="1" dirty="0">
                <a:solidFill>
                  <a:srgbClr val="FF0000"/>
                </a:solidFill>
              </a:rPr>
              <a:t>To understand how the Full Route Cache works, it's helpful to look at </a:t>
            </a:r>
            <a:r>
              <a:rPr lang="en-US" b="1" dirty="0">
                <a:solidFill>
                  <a:srgbClr val="00B050"/>
                </a:solidFill>
              </a:rPr>
              <a:t>how React handles rendering</a:t>
            </a:r>
            <a:r>
              <a:rPr lang="en-US" b="1" dirty="0">
                <a:solidFill>
                  <a:srgbClr val="FF0000"/>
                </a:solidFill>
              </a:rPr>
              <a:t>, and </a:t>
            </a:r>
            <a:r>
              <a:rPr lang="en-US" b="1" dirty="0">
                <a:solidFill>
                  <a:srgbClr val="00B050"/>
                </a:solidFill>
              </a:rPr>
              <a:t>how Next.js caches the result</a:t>
            </a:r>
          </a:p>
        </p:txBody>
      </p:sp>
    </p:spTree>
    <p:extLst>
      <p:ext uri="{BB962C8B-B14F-4D97-AF65-F5344CB8AC3E}">
        <p14:creationId xmlns:p14="http://schemas.microsoft.com/office/powerpoint/2010/main" val="81795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AC5536-38D4-D404-DA9E-29062655403C}"/>
              </a:ext>
            </a:extLst>
          </p:cNvPr>
          <p:cNvPicPr>
            <a:picLocks noChangeAspect="1"/>
          </p:cNvPicPr>
          <p:nvPr/>
        </p:nvPicPr>
        <p:blipFill rotWithShape="1">
          <a:blip r:embed="rId2"/>
          <a:srcRect l="19660" t="27832" r="19102" b="7185"/>
          <a:stretch/>
        </p:blipFill>
        <p:spPr>
          <a:xfrm>
            <a:off x="346228" y="218156"/>
            <a:ext cx="11123721" cy="6639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697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F860D5-A0C2-AF38-9E99-428ED7F8CC50}"/>
              </a:ext>
            </a:extLst>
          </p:cNvPr>
          <p:cNvPicPr>
            <a:picLocks noChangeAspect="1"/>
          </p:cNvPicPr>
          <p:nvPr/>
        </p:nvPicPr>
        <p:blipFill rotWithShape="1">
          <a:blip r:embed="rId2"/>
          <a:srcRect l="21772" t="46831" r="20922" b="19158"/>
          <a:stretch/>
        </p:blipFill>
        <p:spPr>
          <a:xfrm>
            <a:off x="453603" y="1467034"/>
            <a:ext cx="11415842" cy="39239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689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6984-D22D-40A6-F44B-48B84C9193D9}"/>
              </a:ext>
            </a:extLst>
          </p:cNvPr>
          <p:cNvSpPr>
            <a:spLocks noGrp="1"/>
          </p:cNvSpPr>
          <p:nvPr>
            <p:ph type="title"/>
          </p:nvPr>
        </p:nvSpPr>
        <p:spPr/>
        <p:txBody>
          <a:bodyPr/>
          <a:lstStyle/>
          <a:p>
            <a:r>
              <a:rPr lang="en-IN" dirty="0"/>
              <a:t>Nexjs Caching on the Server</a:t>
            </a:r>
          </a:p>
        </p:txBody>
      </p:sp>
      <p:sp>
        <p:nvSpPr>
          <p:cNvPr id="3" name="Text Placeholder 2">
            <a:extLst>
              <a:ext uri="{FF2B5EF4-FFF2-40B4-BE49-F238E27FC236}">
                <a16:creationId xmlns:a16="http://schemas.microsoft.com/office/drawing/2014/main" id="{DFB3A65F-B3C1-505C-2A9E-3FD89D4F45A3}"/>
              </a:ext>
            </a:extLst>
          </p:cNvPr>
          <p:cNvSpPr>
            <a:spLocks noGrp="1"/>
          </p:cNvSpPr>
          <p:nvPr>
            <p:ph type="body" idx="1"/>
          </p:nvPr>
        </p:nvSpPr>
        <p:spPr/>
        <p:txBody>
          <a:bodyPr/>
          <a:lstStyle/>
          <a:p>
            <a:r>
              <a:rPr lang="en-IN" dirty="0"/>
              <a:t>Full Route Cache</a:t>
            </a:r>
          </a:p>
        </p:txBody>
      </p:sp>
    </p:spTree>
    <p:extLst>
      <p:ext uri="{BB962C8B-B14F-4D97-AF65-F5344CB8AC3E}">
        <p14:creationId xmlns:p14="http://schemas.microsoft.com/office/powerpoint/2010/main" val="95368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5403-254E-0D50-0CFE-25E9BE18F11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C040683-9423-89FF-05B3-E72409740E01}"/>
              </a:ext>
            </a:extLst>
          </p:cNvPr>
          <p:cNvSpPr>
            <a:spLocks noGrp="1"/>
          </p:cNvSpPr>
          <p:nvPr>
            <p:ph type="body" idx="1"/>
          </p:nvPr>
        </p:nvSpPr>
        <p:spPr/>
        <p:txBody>
          <a:bodyPr/>
          <a:lstStyle/>
          <a:p>
            <a:endParaRPr lang="en-IN"/>
          </a:p>
        </p:txBody>
      </p:sp>
      <p:pic>
        <p:nvPicPr>
          <p:cNvPr id="7170" name="Picture 2" descr="Default behavior of the Full Route Cache, showing how the React Server Component Payload and HTML are cached on the server for statically rendered routes.">
            <a:extLst>
              <a:ext uri="{FF2B5EF4-FFF2-40B4-BE49-F238E27FC236}">
                <a16:creationId xmlns:a16="http://schemas.microsoft.com/office/drawing/2014/main" id="{42FEDEA2-6DA4-B17E-97D8-ED633DA8D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52" y="46038"/>
            <a:ext cx="11934548" cy="6765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1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3BBC0-8627-61A8-8293-01F0860822E3}"/>
              </a:ext>
            </a:extLst>
          </p:cNvPr>
          <p:cNvPicPr>
            <a:picLocks noChangeAspect="1"/>
          </p:cNvPicPr>
          <p:nvPr/>
        </p:nvPicPr>
        <p:blipFill rotWithShape="1">
          <a:blip r:embed="rId2"/>
          <a:srcRect l="8956" t="13592" r="7452" b="11585"/>
          <a:stretch/>
        </p:blipFill>
        <p:spPr>
          <a:xfrm>
            <a:off x="1091952" y="932154"/>
            <a:ext cx="10191565" cy="51312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060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5723-6AF4-333C-19CE-0CEAAB4C0184}"/>
              </a:ext>
            </a:extLst>
          </p:cNvPr>
          <p:cNvSpPr>
            <a:spLocks noGrp="1"/>
          </p:cNvSpPr>
          <p:nvPr>
            <p:ph type="title"/>
          </p:nvPr>
        </p:nvSpPr>
        <p:spPr>
          <a:xfrm>
            <a:off x="1295400" y="2905097"/>
            <a:ext cx="9601200" cy="2262447"/>
          </a:xfrm>
        </p:spPr>
        <p:txBody>
          <a:bodyPr>
            <a:noAutofit/>
          </a:bodyPr>
          <a:lstStyle/>
          <a:p>
            <a:pPr algn="ctr"/>
            <a:r>
              <a:rPr lang="en-US" sz="3600" dirty="0">
                <a:solidFill>
                  <a:srgbClr val="0070C0"/>
                </a:solidFill>
              </a:rPr>
              <a:t>The default behavior of Next.js is to cache the rendered result </a:t>
            </a:r>
            <a:r>
              <a:rPr lang="en-US" sz="3600" dirty="0">
                <a:solidFill>
                  <a:srgbClr val="FF0000"/>
                </a:solidFill>
              </a:rPr>
              <a:t>(React Server Component Payload and HTML) </a:t>
            </a:r>
            <a:r>
              <a:rPr lang="en-US" sz="3600" dirty="0">
                <a:solidFill>
                  <a:srgbClr val="0070C0"/>
                </a:solidFill>
              </a:rPr>
              <a:t>of a route on the server. This applies to statically rendered routes at build time, or during revalidation.</a:t>
            </a:r>
            <a:endParaRPr lang="en-IN" sz="3600" dirty="0">
              <a:solidFill>
                <a:srgbClr val="0070C0"/>
              </a:solidFill>
            </a:endParaRPr>
          </a:p>
        </p:txBody>
      </p:sp>
    </p:spTree>
    <p:extLst>
      <p:ext uri="{BB962C8B-B14F-4D97-AF65-F5344CB8AC3E}">
        <p14:creationId xmlns:p14="http://schemas.microsoft.com/office/powerpoint/2010/main" val="276626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FD49CF-CE28-7AF9-D63C-2D55599ABD36}"/>
              </a:ext>
            </a:extLst>
          </p:cNvPr>
          <p:cNvPicPr>
            <a:picLocks noChangeAspect="1"/>
          </p:cNvPicPr>
          <p:nvPr/>
        </p:nvPicPr>
        <p:blipFill rotWithShape="1">
          <a:blip r:embed="rId2"/>
          <a:srcRect l="20025" t="14869" r="20048" b="8903"/>
          <a:stretch/>
        </p:blipFill>
        <p:spPr>
          <a:xfrm>
            <a:off x="1750380" y="313671"/>
            <a:ext cx="8691239" cy="6230657"/>
          </a:xfrm>
          <a:prstGeom prst="rect">
            <a:avLst/>
          </a:prstGeom>
        </p:spPr>
      </p:pic>
    </p:spTree>
    <p:extLst>
      <p:ext uri="{BB962C8B-B14F-4D97-AF65-F5344CB8AC3E}">
        <p14:creationId xmlns:p14="http://schemas.microsoft.com/office/powerpoint/2010/main" val="328492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FC6122-1045-2829-F20D-97E194156F6C}"/>
              </a:ext>
            </a:extLst>
          </p:cNvPr>
          <p:cNvPicPr>
            <a:picLocks noChangeAspect="1"/>
          </p:cNvPicPr>
          <p:nvPr/>
        </p:nvPicPr>
        <p:blipFill rotWithShape="1">
          <a:blip r:embed="rId2"/>
          <a:srcRect l="20315" t="18770" r="27694" b="18835"/>
          <a:stretch/>
        </p:blipFill>
        <p:spPr>
          <a:xfrm>
            <a:off x="1562469" y="523781"/>
            <a:ext cx="8833281" cy="5963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927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ow static and dynamic rendering affects the Full Route Cache. Static routes are cached at build time or after data revalidation, whereas dynamic routes are never cached">
            <a:extLst>
              <a:ext uri="{FF2B5EF4-FFF2-40B4-BE49-F238E27FC236}">
                <a16:creationId xmlns:a16="http://schemas.microsoft.com/office/drawing/2014/main" id="{78C69082-365B-A9DF-B4DF-1486EFEF8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75" y="0"/>
            <a:ext cx="835025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C8D952-BE26-1B9F-2D44-98A99D1C6C47}"/>
              </a:ext>
            </a:extLst>
          </p:cNvPr>
          <p:cNvPicPr>
            <a:picLocks noChangeAspect="1"/>
          </p:cNvPicPr>
          <p:nvPr/>
        </p:nvPicPr>
        <p:blipFill rotWithShape="1">
          <a:blip r:embed="rId2"/>
          <a:srcRect l="28253" t="31456" r="26384" b="25504"/>
          <a:stretch/>
        </p:blipFill>
        <p:spPr>
          <a:xfrm>
            <a:off x="1887984" y="159795"/>
            <a:ext cx="8416031" cy="4323427"/>
          </a:xfrm>
          <a:prstGeom prst="rect">
            <a:avLst/>
          </a:prstGeom>
        </p:spPr>
      </p:pic>
      <p:pic>
        <p:nvPicPr>
          <p:cNvPr id="6" name="Picture 5">
            <a:extLst>
              <a:ext uri="{FF2B5EF4-FFF2-40B4-BE49-F238E27FC236}">
                <a16:creationId xmlns:a16="http://schemas.microsoft.com/office/drawing/2014/main" id="{EA2891D3-B203-D344-7E9F-BB516F5B9208}"/>
              </a:ext>
            </a:extLst>
          </p:cNvPr>
          <p:cNvPicPr>
            <a:picLocks noChangeAspect="1"/>
          </p:cNvPicPr>
          <p:nvPr/>
        </p:nvPicPr>
        <p:blipFill>
          <a:blip r:embed="rId3"/>
          <a:stretch>
            <a:fillRect/>
          </a:stretch>
        </p:blipFill>
        <p:spPr>
          <a:xfrm>
            <a:off x="1264501" y="4682428"/>
            <a:ext cx="9956874" cy="2015777"/>
          </a:xfrm>
          <a:prstGeom prst="rect">
            <a:avLst/>
          </a:prstGeom>
        </p:spPr>
      </p:pic>
    </p:spTree>
    <p:extLst>
      <p:ext uri="{BB962C8B-B14F-4D97-AF65-F5344CB8AC3E}">
        <p14:creationId xmlns:p14="http://schemas.microsoft.com/office/powerpoint/2010/main" val="171666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7DE8C-A24C-B011-79CD-8B03B97C909D}"/>
              </a:ext>
            </a:extLst>
          </p:cNvPr>
          <p:cNvPicPr>
            <a:picLocks noChangeAspect="1"/>
          </p:cNvPicPr>
          <p:nvPr/>
        </p:nvPicPr>
        <p:blipFill rotWithShape="1">
          <a:blip r:embed="rId2"/>
          <a:srcRect l="25412" t="13979" r="23107" b="20131"/>
          <a:stretch/>
        </p:blipFill>
        <p:spPr>
          <a:xfrm>
            <a:off x="1981200" y="0"/>
            <a:ext cx="8854302" cy="4865338"/>
          </a:xfrm>
          <a:prstGeom prst="rect">
            <a:avLst/>
          </a:prstGeom>
          <a:ln>
            <a:noFill/>
          </a:ln>
          <a:effectLst>
            <a:outerShdw blurRad="292100" dist="139700" dir="2700000" algn="tl" rotWithShape="0">
              <a:srgbClr val="333333">
                <a:alpha val="65000"/>
              </a:srgbClr>
            </a:outerShdw>
          </a:effectLst>
        </p:spPr>
      </p:pic>
      <p:sp>
        <p:nvSpPr>
          <p:cNvPr id="4" name="Text Placeholder 2">
            <a:extLst>
              <a:ext uri="{FF2B5EF4-FFF2-40B4-BE49-F238E27FC236}">
                <a16:creationId xmlns:a16="http://schemas.microsoft.com/office/drawing/2014/main" id="{ED920D49-A7ED-FFF1-8EE7-153BDE34985C}"/>
              </a:ext>
            </a:extLst>
          </p:cNvPr>
          <p:cNvSpPr>
            <a:spLocks noGrp="1"/>
          </p:cNvSpPr>
          <p:nvPr>
            <p:ph type="body" idx="1"/>
          </p:nvPr>
        </p:nvSpPr>
        <p:spPr>
          <a:xfrm>
            <a:off x="1525174" y="5199355"/>
            <a:ext cx="9601200" cy="1751861"/>
          </a:xfrm>
        </p:spPr>
        <p:txBody>
          <a:bodyPr>
            <a:normAutofit/>
          </a:bodyPr>
          <a:lstStyle/>
          <a:p>
            <a:pPr algn="ctr"/>
            <a:r>
              <a:rPr lang="en-US" sz="2000" b="1" i="0" dirty="0">
                <a:solidFill>
                  <a:schemeClr val="tx2"/>
                </a:solidFill>
                <a:effectLst/>
                <a:latin typeface="Inter"/>
              </a:rPr>
              <a:t>From the table above, for a route to be fully static, all data must be cached. However, you can have a dynamically rendered route that uses both cached and </a:t>
            </a:r>
            <a:r>
              <a:rPr lang="en-US" sz="2000" b="1" i="0" dirty="0" err="1">
                <a:solidFill>
                  <a:schemeClr val="tx2"/>
                </a:solidFill>
                <a:effectLst/>
                <a:latin typeface="Inter"/>
              </a:rPr>
              <a:t>uncached</a:t>
            </a:r>
            <a:r>
              <a:rPr lang="en-US" sz="2000" b="1" i="0" dirty="0">
                <a:solidFill>
                  <a:schemeClr val="tx2"/>
                </a:solidFill>
                <a:effectLst/>
                <a:latin typeface="Inter"/>
              </a:rPr>
              <a:t> data fetches. This is useful when you have a page that mostly re-uses cached data, but has some </a:t>
            </a:r>
            <a:r>
              <a:rPr lang="en-US" sz="2000" b="1" i="0" dirty="0" err="1">
                <a:solidFill>
                  <a:schemeClr val="tx2"/>
                </a:solidFill>
                <a:effectLst/>
                <a:latin typeface="Inter"/>
              </a:rPr>
              <a:t>uncached</a:t>
            </a:r>
            <a:r>
              <a:rPr lang="en-US" sz="2000" b="1" i="0" dirty="0">
                <a:solidFill>
                  <a:schemeClr val="tx2"/>
                </a:solidFill>
                <a:effectLst/>
                <a:latin typeface="Inter"/>
              </a:rPr>
              <a:t> data. It allows you to opt into dynamic rendering without worrying about the performance impact of fetching all the data at request time.</a:t>
            </a:r>
            <a:endParaRPr lang="en-IN" sz="2000" b="1" dirty="0">
              <a:solidFill>
                <a:schemeClr val="tx2"/>
              </a:solidFill>
            </a:endParaRPr>
          </a:p>
        </p:txBody>
      </p:sp>
    </p:spTree>
    <p:extLst>
      <p:ext uri="{BB962C8B-B14F-4D97-AF65-F5344CB8AC3E}">
        <p14:creationId xmlns:p14="http://schemas.microsoft.com/office/powerpoint/2010/main" val="21226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33E07E-47DB-D3DC-A5CD-140139BA799D}"/>
              </a:ext>
            </a:extLst>
          </p:cNvPr>
          <p:cNvPicPr>
            <a:picLocks noChangeAspect="1"/>
          </p:cNvPicPr>
          <p:nvPr/>
        </p:nvPicPr>
        <p:blipFill rotWithShape="1">
          <a:blip r:embed="rId2"/>
          <a:srcRect l="27742" t="19029" r="19775" b="7961"/>
          <a:stretch/>
        </p:blipFill>
        <p:spPr>
          <a:xfrm>
            <a:off x="1848035" y="380144"/>
            <a:ext cx="8495930" cy="6313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505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1B05E0-E071-BADE-3A80-62C270F5705B}"/>
              </a:ext>
            </a:extLst>
          </p:cNvPr>
          <p:cNvPicPr>
            <a:picLocks noChangeAspect="1"/>
          </p:cNvPicPr>
          <p:nvPr/>
        </p:nvPicPr>
        <p:blipFill rotWithShape="1">
          <a:blip r:embed="rId2"/>
          <a:srcRect l="23083" t="16829" r="18956" b="21165"/>
          <a:stretch/>
        </p:blipFill>
        <p:spPr>
          <a:xfrm>
            <a:off x="1367162" y="435005"/>
            <a:ext cx="9179510" cy="55238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745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FD1521-733B-7E83-896B-2D206A4F5FF4}"/>
              </a:ext>
            </a:extLst>
          </p:cNvPr>
          <p:cNvPicPr>
            <a:picLocks noChangeAspect="1"/>
          </p:cNvPicPr>
          <p:nvPr/>
        </p:nvPicPr>
        <p:blipFill rotWithShape="1">
          <a:blip r:embed="rId2"/>
          <a:srcRect l="22209" t="18704" r="19757" b="7014"/>
          <a:stretch/>
        </p:blipFill>
        <p:spPr>
          <a:xfrm>
            <a:off x="2494624" y="461638"/>
            <a:ext cx="8531441" cy="59516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022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6F1D0-D2DC-A84E-09EB-57E8FD43F432}"/>
              </a:ext>
            </a:extLst>
          </p:cNvPr>
          <p:cNvSpPr>
            <a:spLocks noGrp="1"/>
          </p:cNvSpPr>
          <p:nvPr>
            <p:ph type="title"/>
          </p:nvPr>
        </p:nvSpPr>
        <p:spPr/>
        <p:txBody>
          <a:bodyPr/>
          <a:lstStyle/>
          <a:p>
            <a:r>
              <a:rPr lang="en-IN" dirty="0"/>
              <a:t>Router Cache(Client Side)</a:t>
            </a:r>
          </a:p>
        </p:txBody>
      </p:sp>
      <p:sp>
        <p:nvSpPr>
          <p:cNvPr id="3" name="Text Placeholder 2">
            <a:extLst>
              <a:ext uri="{FF2B5EF4-FFF2-40B4-BE49-F238E27FC236}">
                <a16:creationId xmlns:a16="http://schemas.microsoft.com/office/drawing/2014/main" id="{D91410C7-2320-75F3-8BD1-59E14B695A35}"/>
              </a:ext>
            </a:extLst>
          </p:cNvPr>
          <p:cNvSpPr>
            <a:spLocks noGrp="1"/>
          </p:cNvSpPr>
          <p:nvPr>
            <p:ph type="body" idx="1"/>
          </p:nvPr>
        </p:nvSpPr>
        <p:spPr/>
        <p:txBody>
          <a:bodyPr/>
          <a:lstStyle/>
          <a:p>
            <a:endParaRPr lang="en-IN" b="1" dirty="0"/>
          </a:p>
        </p:txBody>
      </p:sp>
    </p:spTree>
    <p:extLst>
      <p:ext uri="{BB962C8B-B14F-4D97-AF65-F5344CB8AC3E}">
        <p14:creationId xmlns:p14="http://schemas.microsoft.com/office/powerpoint/2010/main" val="22456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7A0E-2FF9-F0CB-D961-D0500184A1B0}"/>
              </a:ext>
            </a:extLst>
          </p:cNvPr>
          <p:cNvSpPr>
            <a:spLocks noGrp="1"/>
          </p:cNvSpPr>
          <p:nvPr>
            <p:ph type="title"/>
          </p:nvPr>
        </p:nvSpPr>
        <p:spPr/>
        <p:txBody>
          <a:bodyPr/>
          <a:lstStyle/>
          <a:p>
            <a:r>
              <a:rPr lang="en-IN" dirty="0"/>
              <a:t>Caching Architecture</a:t>
            </a:r>
          </a:p>
        </p:txBody>
      </p:sp>
      <p:sp>
        <p:nvSpPr>
          <p:cNvPr id="3" name="Content Placeholder 2">
            <a:extLst>
              <a:ext uri="{FF2B5EF4-FFF2-40B4-BE49-F238E27FC236}">
                <a16:creationId xmlns:a16="http://schemas.microsoft.com/office/drawing/2014/main" id="{BF41ED25-CC83-FED8-A522-0AFE790D18EE}"/>
              </a:ext>
            </a:extLst>
          </p:cNvPr>
          <p:cNvSpPr>
            <a:spLocks noGrp="1"/>
          </p:cNvSpPr>
          <p:nvPr>
            <p:ph idx="1"/>
          </p:nvPr>
        </p:nvSpPr>
        <p:spPr>
          <a:xfrm>
            <a:off x="1018606" y="2476871"/>
            <a:ext cx="9787630" cy="3036163"/>
          </a:xfrm>
          <a:solidFill>
            <a:srgbClr val="FFFF00"/>
          </a:solidFill>
          <a:ln>
            <a:solidFill>
              <a:srgbClr val="FFFF00"/>
            </a:solidFill>
          </a:ln>
        </p:spPr>
        <p:txBody>
          <a:bodyPr>
            <a:normAutofit/>
          </a:bodyPr>
          <a:lstStyle/>
          <a:p>
            <a:pPr marL="45720" indent="0" algn="ctr">
              <a:buNone/>
            </a:pPr>
            <a:r>
              <a:rPr lang="en-US" b="0" i="0" dirty="0">
                <a:solidFill>
                  <a:srgbClr val="171717"/>
                </a:solidFill>
                <a:effectLst/>
                <a:latin typeface="Inter"/>
              </a:rPr>
              <a:t>By default, Next.js will cache as much as possible to improve performance and reduce cost. This means routes are statically rendered and data requests are cached unless you opt out. The diagram below shows the default caching behavior: when a route is statically rendered at build time and when a static route is first visited.</a:t>
            </a:r>
            <a:endParaRPr lang="en-IN" dirty="0"/>
          </a:p>
        </p:txBody>
      </p:sp>
    </p:spTree>
    <p:extLst>
      <p:ext uri="{BB962C8B-B14F-4D97-AF65-F5344CB8AC3E}">
        <p14:creationId xmlns:p14="http://schemas.microsoft.com/office/powerpoint/2010/main" val="34009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592049-5F6B-335B-8C8E-32787F30F223}"/>
              </a:ext>
            </a:extLst>
          </p:cNvPr>
          <p:cNvPicPr>
            <a:picLocks noChangeAspect="1"/>
          </p:cNvPicPr>
          <p:nvPr/>
        </p:nvPicPr>
        <p:blipFill rotWithShape="1">
          <a:blip r:embed="rId2"/>
          <a:srcRect l="20534" t="26667" r="18738" b="13010"/>
          <a:stretch/>
        </p:blipFill>
        <p:spPr>
          <a:xfrm>
            <a:off x="1660123" y="1003175"/>
            <a:ext cx="9358246" cy="52289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07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9C1C-A39A-FE38-A178-A204BF85A7CB}"/>
              </a:ext>
            </a:extLst>
          </p:cNvPr>
          <p:cNvSpPr>
            <a:spLocks noGrp="1"/>
          </p:cNvSpPr>
          <p:nvPr>
            <p:ph type="title"/>
          </p:nvPr>
        </p:nvSpPr>
        <p:spPr>
          <a:xfrm>
            <a:off x="867685" y="3011629"/>
            <a:ext cx="9601200" cy="2262447"/>
          </a:xfrm>
        </p:spPr>
        <p:txBody>
          <a:bodyPr/>
          <a:lstStyle/>
          <a:p>
            <a:r>
              <a:rPr lang="en-US" b="1" i="0" dirty="0">
                <a:solidFill>
                  <a:srgbClr val="171717"/>
                </a:solidFill>
                <a:effectLst/>
                <a:latin typeface="Inter"/>
              </a:rPr>
              <a:t>How the Router Cache Works</a:t>
            </a:r>
            <a:br>
              <a:rPr lang="en-US" dirty="0">
                <a:effectLst/>
              </a:rPr>
            </a:br>
            <a:endParaRPr lang="en-IN" dirty="0"/>
          </a:p>
        </p:txBody>
      </p:sp>
    </p:spTree>
    <p:extLst>
      <p:ext uri="{BB962C8B-B14F-4D97-AF65-F5344CB8AC3E}">
        <p14:creationId xmlns:p14="http://schemas.microsoft.com/office/powerpoint/2010/main" val="115234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he Router cache works for static and dynamic routes, showing MISS and HIT for initial and subsequent navigations.">
            <a:extLst>
              <a:ext uri="{FF2B5EF4-FFF2-40B4-BE49-F238E27FC236}">
                <a16:creationId xmlns:a16="http://schemas.microsoft.com/office/drawing/2014/main" id="{A5F3FCBD-D32D-A987-3358-C3957FC88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5" y="0"/>
            <a:ext cx="7980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56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88F942-1ABC-7253-BE63-8406B16798EC}"/>
              </a:ext>
            </a:extLst>
          </p:cNvPr>
          <p:cNvPicPr>
            <a:picLocks noChangeAspect="1"/>
          </p:cNvPicPr>
          <p:nvPr/>
        </p:nvPicPr>
        <p:blipFill rotWithShape="1">
          <a:blip r:embed="rId2"/>
          <a:srcRect l="20607" t="43237" r="18592" b="9255"/>
          <a:stretch/>
        </p:blipFill>
        <p:spPr>
          <a:xfrm>
            <a:off x="1207960" y="1420428"/>
            <a:ext cx="9776080" cy="4296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891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2AAD96-E76F-6F2D-3FD3-586E80B8A0DA}"/>
              </a:ext>
            </a:extLst>
          </p:cNvPr>
          <p:cNvPicPr>
            <a:picLocks noChangeAspect="1"/>
          </p:cNvPicPr>
          <p:nvPr/>
        </p:nvPicPr>
        <p:blipFill rotWithShape="1">
          <a:blip r:embed="rId2"/>
          <a:srcRect l="21408" t="52945" r="18082" b="14174"/>
          <a:stretch/>
        </p:blipFill>
        <p:spPr>
          <a:xfrm>
            <a:off x="283687" y="2011501"/>
            <a:ext cx="11908313" cy="3639846"/>
          </a:xfrm>
          <a:prstGeom prst="rect">
            <a:avLst/>
          </a:prstGeom>
        </p:spPr>
      </p:pic>
    </p:spTree>
    <p:extLst>
      <p:ext uri="{BB962C8B-B14F-4D97-AF65-F5344CB8AC3E}">
        <p14:creationId xmlns:p14="http://schemas.microsoft.com/office/powerpoint/2010/main" val="20883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FD4E79-E7FA-9B7D-2B96-EBE04147C232}"/>
              </a:ext>
            </a:extLst>
          </p:cNvPr>
          <p:cNvPicPr>
            <a:picLocks noChangeAspect="1"/>
          </p:cNvPicPr>
          <p:nvPr/>
        </p:nvPicPr>
        <p:blipFill rotWithShape="1">
          <a:blip r:embed="rId2"/>
          <a:srcRect l="27525" t="22265" r="24345" b="10291"/>
          <a:stretch/>
        </p:blipFill>
        <p:spPr>
          <a:xfrm>
            <a:off x="1777014" y="342517"/>
            <a:ext cx="8637972" cy="63956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903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5D696-D019-8F09-D447-77ECDFCB4060}"/>
              </a:ext>
            </a:extLst>
          </p:cNvPr>
          <p:cNvPicPr>
            <a:picLocks noChangeAspect="1"/>
          </p:cNvPicPr>
          <p:nvPr/>
        </p:nvPicPr>
        <p:blipFill rotWithShape="1">
          <a:blip r:embed="rId2"/>
          <a:srcRect l="27257" t="19139" r="24611" b="9016"/>
          <a:stretch/>
        </p:blipFill>
        <p:spPr>
          <a:xfrm>
            <a:off x="1491449" y="355106"/>
            <a:ext cx="8735627" cy="62853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773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A2CE5-EFA5-6BD3-37D2-8DF521531BAA}"/>
              </a:ext>
            </a:extLst>
          </p:cNvPr>
          <p:cNvPicPr>
            <a:picLocks noChangeAspect="1"/>
          </p:cNvPicPr>
          <p:nvPr/>
        </p:nvPicPr>
        <p:blipFill rotWithShape="1">
          <a:blip r:embed="rId2"/>
          <a:srcRect l="27160" t="34693" r="25218" b="8997"/>
          <a:stretch/>
        </p:blipFill>
        <p:spPr>
          <a:xfrm>
            <a:off x="1349405" y="239697"/>
            <a:ext cx="9286043" cy="6176495"/>
          </a:xfrm>
          <a:prstGeom prst="rect">
            <a:avLst/>
          </a:prstGeom>
        </p:spPr>
      </p:pic>
    </p:spTree>
    <p:extLst>
      <p:ext uri="{BB962C8B-B14F-4D97-AF65-F5344CB8AC3E}">
        <p14:creationId xmlns:p14="http://schemas.microsoft.com/office/powerpoint/2010/main" val="39177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ABB5A-5ADF-1A12-DEEA-A06A6C1C3CF0}"/>
              </a:ext>
            </a:extLst>
          </p:cNvPr>
          <p:cNvPicPr>
            <a:picLocks noChangeAspect="1"/>
          </p:cNvPicPr>
          <p:nvPr/>
        </p:nvPicPr>
        <p:blipFill rotWithShape="1">
          <a:blip r:embed="rId2"/>
          <a:srcRect l="27743" t="65372" r="26675" b="4984"/>
          <a:stretch/>
        </p:blipFill>
        <p:spPr>
          <a:xfrm>
            <a:off x="1065320" y="1686758"/>
            <a:ext cx="10459603" cy="3826275"/>
          </a:xfrm>
          <a:prstGeom prst="rect">
            <a:avLst/>
          </a:prstGeom>
        </p:spPr>
      </p:pic>
    </p:spTree>
    <p:extLst>
      <p:ext uri="{BB962C8B-B14F-4D97-AF65-F5344CB8AC3E}">
        <p14:creationId xmlns:p14="http://schemas.microsoft.com/office/powerpoint/2010/main" val="319639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69CAA4-451D-28D9-B73D-43F851181B89}"/>
              </a:ext>
            </a:extLst>
          </p:cNvPr>
          <p:cNvPicPr>
            <a:picLocks noChangeAspect="1"/>
          </p:cNvPicPr>
          <p:nvPr/>
        </p:nvPicPr>
        <p:blipFill rotWithShape="1">
          <a:blip r:embed="rId2"/>
          <a:srcRect l="30218" t="23300" r="32209" b="4596"/>
          <a:stretch/>
        </p:blipFill>
        <p:spPr>
          <a:xfrm>
            <a:off x="2589319" y="0"/>
            <a:ext cx="6889074" cy="6965944"/>
          </a:xfrm>
          <a:prstGeom prst="rect">
            <a:avLst/>
          </a:prstGeom>
        </p:spPr>
      </p:pic>
    </p:spTree>
    <p:extLst>
      <p:ext uri="{BB962C8B-B14F-4D97-AF65-F5344CB8AC3E}">
        <p14:creationId xmlns:p14="http://schemas.microsoft.com/office/powerpoint/2010/main" val="411176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AA5305-2994-3E84-F8B1-69D2E5CD273C}"/>
              </a:ext>
            </a:extLst>
          </p:cNvPr>
          <p:cNvPicPr>
            <a:picLocks noChangeAspect="1"/>
          </p:cNvPicPr>
          <p:nvPr/>
        </p:nvPicPr>
        <p:blipFill>
          <a:blip r:embed="rId2"/>
          <a:stretch>
            <a:fillRect/>
          </a:stretch>
        </p:blipFill>
        <p:spPr>
          <a:xfrm>
            <a:off x="1358284" y="5537"/>
            <a:ext cx="9215021" cy="6790319"/>
          </a:xfrm>
          <a:prstGeom prst="rect">
            <a:avLst/>
          </a:prstGeom>
        </p:spPr>
      </p:pic>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AE7D9D-90B5-E079-9C9B-81C7548013BD}"/>
              </a:ext>
            </a:extLst>
          </p:cNvPr>
          <p:cNvPicPr>
            <a:picLocks noChangeAspect="1"/>
          </p:cNvPicPr>
          <p:nvPr/>
        </p:nvPicPr>
        <p:blipFill rotWithShape="1">
          <a:blip r:embed="rId2"/>
          <a:srcRect l="19078" t="30033" r="29586" b="20259"/>
          <a:stretch/>
        </p:blipFill>
        <p:spPr>
          <a:xfrm>
            <a:off x="1298531" y="940123"/>
            <a:ext cx="9399622" cy="5119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957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F9BDA8-A404-9FE8-12BF-CD0D201621E9}"/>
              </a:ext>
            </a:extLst>
          </p:cNvPr>
          <p:cNvSpPr txBox="1"/>
          <p:nvPr/>
        </p:nvSpPr>
        <p:spPr>
          <a:xfrm>
            <a:off x="841529" y="1012954"/>
            <a:ext cx="10224856" cy="4832092"/>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br>
              <a:rPr lang="en-IN" sz="1400" b="0" dirty="0">
                <a:solidFill>
                  <a:srgbClr val="000000"/>
                </a:solidFill>
                <a:effectLst/>
                <a:latin typeface="hack" panose="020B0609030202020204" pitchFamily="49" charset="0"/>
              </a:rPr>
            </a:br>
            <a:r>
              <a:rPr lang="en-IN" sz="1400" b="0" dirty="0">
                <a:solidFill>
                  <a:srgbClr val="008000"/>
                </a:solidFill>
                <a:effectLst/>
                <a:latin typeface="hack" panose="020B0609030202020204" pitchFamily="49" charset="0"/>
              </a:rPr>
              <a:t>// export const revalidate = 5</a:t>
            </a:r>
            <a:endParaRPr lang="en-IN" sz="1400" b="0" dirty="0">
              <a:solidFill>
                <a:srgbClr val="000000"/>
              </a:solidFill>
              <a:effectLst/>
              <a:latin typeface="hack" panose="020B0609030202020204" pitchFamily="49" charset="0"/>
            </a:endParaRPr>
          </a:p>
          <a:p>
            <a:br>
              <a:rPr lang="en-IN" sz="1400" b="0" dirty="0">
                <a:solidFill>
                  <a:srgbClr val="000000"/>
                </a:solidFill>
                <a:effectLst/>
                <a:latin typeface="hack" panose="020B0609030202020204" pitchFamily="49" charset="0"/>
              </a:rPr>
            </a:br>
            <a:r>
              <a:rPr lang="en-IN" sz="1400" b="0" dirty="0">
                <a:solidFill>
                  <a:srgbClr val="0000FF"/>
                </a:solidFill>
                <a:effectLst/>
                <a:latin typeface="hack" panose="020B0609030202020204" pitchFamily="49" charset="0"/>
              </a:rPr>
              <a:t>export</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default</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async</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function</a:t>
            </a:r>
            <a:r>
              <a:rPr lang="en-IN" sz="1400" b="0" dirty="0">
                <a:solidFill>
                  <a:srgbClr val="000000"/>
                </a:solidFill>
                <a:effectLst/>
                <a:latin typeface="hack" panose="020B0609030202020204" pitchFamily="49" charset="0"/>
              </a:rPr>
              <a:t> </a:t>
            </a:r>
            <a:r>
              <a:rPr lang="en-IN" sz="1400" b="0" dirty="0" err="1">
                <a:solidFill>
                  <a:srgbClr val="000000"/>
                </a:solidFill>
                <a:effectLst/>
                <a:latin typeface="hack" panose="020B0609030202020204" pitchFamily="49" charset="0"/>
              </a:rPr>
              <a:t>ISRDetails</a:t>
            </a:r>
            <a:r>
              <a:rPr lang="en-IN" sz="1400" b="0" dirty="0">
                <a:solidFill>
                  <a:srgbClr val="000000"/>
                </a:solidFill>
                <a:effectLst/>
                <a:latin typeface="hack" panose="020B0609030202020204" pitchFamily="49" charset="0"/>
              </a:rPr>
              <a:t>(props) {</a:t>
            </a:r>
          </a:p>
          <a:p>
            <a:r>
              <a:rPr lang="en-IN" sz="1400" b="0" dirty="0">
                <a:solidFill>
                  <a:srgbClr val="000000"/>
                </a:solidFill>
                <a:effectLst/>
                <a:latin typeface="hack" panose="020B0609030202020204" pitchFamily="49" charset="0"/>
              </a:rPr>
              <a:t>    </a:t>
            </a:r>
            <a:r>
              <a:rPr lang="en-IN" sz="1400" b="0" dirty="0">
                <a:solidFill>
                  <a:srgbClr val="008000"/>
                </a:solidFill>
                <a:effectLst/>
                <a:latin typeface="hack" panose="020B0609030202020204" pitchFamily="49" charset="0"/>
              </a:rPr>
              <a:t>// const response = await fetch(`http://worldtimeapi.org/api/</a:t>
            </a:r>
            <a:r>
              <a:rPr lang="en-IN" sz="1400" b="0" dirty="0" err="1">
                <a:solidFill>
                  <a:srgbClr val="008000"/>
                </a:solidFill>
                <a:effectLst/>
                <a:latin typeface="hack" panose="020B0609030202020204" pitchFamily="49" charset="0"/>
              </a:rPr>
              <a:t>timezone</a:t>
            </a:r>
            <a:r>
              <a:rPr lang="en-IN" sz="1400" b="0" dirty="0">
                <a:solidFill>
                  <a:srgbClr val="008000"/>
                </a:solidFill>
                <a:effectLst/>
                <a:latin typeface="hack" panose="020B0609030202020204" pitchFamily="49" charset="0"/>
              </a:rPr>
              <a:t>/Asia/${</a:t>
            </a:r>
            <a:r>
              <a:rPr lang="en-IN" sz="1400" b="0" dirty="0" err="1">
                <a:solidFill>
                  <a:srgbClr val="008000"/>
                </a:solidFill>
                <a:effectLst/>
                <a:latin typeface="hack" panose="020B0609030202020204" pitchFamily="49" charset="0"/>
              </a:rPr>
              <a:t>props.params.city</a:t>
            </a:r>
            <a:r>
              <a:rPr lang="en-IN" sz="1400" b="0" dirty="0">
                <a:solidFill>
                  <a:srgbClr val="008000"/>
                </a:solidFill>
                <a:effectLst/>
                <a:latin typeface="hack" panose="020B0609030202020204" pitchFamily="49" charset="0"/>
              </a:rPr>
              <a:t>}`,{ next: { revalidate: 10 } });</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8000"/>
                </a:solidFill>
                <a:effectLst/>
                <a:latin typeface="hack" panose="020B0609030202020204" pitchFamily="49" charset="0"/>
              </a:rPr>
              <a:t>// const response = await fetch(`http://worldtimeapi.org/api/</a:t>
            </a:r>
            <a:r>
              <a:rPr lang="en-IN" sz="1400" b="0" dirty="0" err="1">
                <a:solidFill>
                  <a:srgbClr val="008000"/>
                </a:solidFill>
                <a:effectLst/>
                <a:latin typeface="hack" panose="020B0609030202020204" pitchFamily="49" charset="0"/>
              </a:rPr>
              <a:t>timezone</a:t>
            </a:r>
            <a:r>
              <a:rPr lang="en-IN" sz="1400" b="0" dirty="0">
                <a:solidFill>
                  <a:srgbClr val="008000"/>
                </a:solidFill>
                <a:effectLst/>
                <a:latin typeface="hack" panose="020B0609030202020204" pitchFamily="49" charset="0"/>
              </a:rPr>
              <a:t>/Asia/${</a:t>
            </a:r>
            <a:r>
              <a:rPr lang="en-IN" sz="1400" b="0" dirty="0" err="1">
                <a:solidFill>
                  <a:srgbClr val="008000"/>
                </a:solidFill>
                <a:effectLst/>
                <a:latin typeface="hack" panose="020B0609030202020204" pitchFamily="49" charset="0"/>
              </a:rPr>
              <a:t>props.params.city</a:t>
            </a:r>
            <a:r>
              <a:rPr lang="en-IN" sz="1400" b="0" dirty="0">
                <a:solidFill>
                  <a:srgbClr val="008000"/>
                </a:solidFill>
                <a:effectLst/>
                <a:latin typeface="hack" panose="020B0609030202020204" pitchFamily="49" charset="0"/>
              </a:rPr>
              <a: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const</a:t>
            </a:r>
            <a:r>
              <a:rPr lang="en-IN" sz="1400" b="0" dirty="0">
                <a:solidFill>
                  <a:srgbClr val="000000"/>
                </a:solidFill>
                <a:effectLst/>
                <a:latin typeface="hack" panose="020B0609030202020204" pitchFamily="49" charset="0"/>
              </a:rPr>
              <a:t> response = </a:t>
            </a:r>
            <a:r>
              <a:rPr lang="en-IN" sz="1400" b="0" dirty="0">
                <a:solidFill>
                  <a:srgbClr val="0000FF"/>
                </a:solidFill>
                <a:effectLst/>
                <a:latin typeface="hack" panose="020B0609030202020204" pitchFamily="49" charset="0"/>
              </a:rPr>
              <a:t>await</a:t>
            </a:r>
            <a:r>
              <a:rPr lang="en-IN" sz="1400" b="0" dirty="0">
                <a:solidFill>
                  <a:srgbClr val="000000"/>
                </a:solidFill>
                <a:effectLst/>
                <a:latin typeface="hack" panose="020B0609030202020204" pitchFamily="49" charset="0"/>
              </a:rPr>
              <a:t> fetch(</a:t>
            </a:r>
            <a:r>
              <a:rPr lang="en-IN" sz="1400" b="0" dirty="0">
                <a:solidFill>
                  <a:srgbClr val="A31515"/>
                </a:solidFill>
                <a:effectLst/>
                <a:latin typeface="hack" panose="020B0609030202020204" pitchFamily="49" charset="0"/>
              </a:rPr>
              <a:t>`http://worldtimeapi.org/api/</a:t>
            </a:r>
            <a:r>
              <a:rPr lang="en-IN" sz="1400" b="0" dirty="0" err="1">
                <a:solidFill>
                  <a:srgbClr val="A31515"/>
                </a:solidFill>
                <a:effectLst/>
                <a:latin typeface="hack" panose="020B0609030202020204" pitchFamily="49" charset="0"/>
              </a:rPr>
              <a:t>timezone</a:t>
            </a:r>
            <a:r>
              <a:rPr lang="en-IN" sz="1400" b="0" dirty="0">
                <a:solidFill>
                  <a:srgbClr val="A31515"/>
                </a:solidFill>
                <a:effectLst/>
                <a:latin typeface="hack" panose="020B0609030202020204" pitchFamily="49" charset="0"/>
              </a:rPr>
              <a:t>/Asia/</a:t>
            </a:r>
            <a:r>
              <a:rPr lang="en-IN" sz="1400" b="0" dirty="0">
                <a:solidFill>
                  <a:srgbClr val="0000FF"/>
                </a:solidFill>
                <a:effectLst/>
                <a:latin typeface="hack" panose="020B0609030202020204" pitchFamily="49" charset="0"/>
              </a:rPr>
              <a:t>${</a:t>
            </a:r>
            <a:r>
              <a:rPr lang="en-IN" sz="1400" b="0" dirty="0" err="1">
                <a:solidFill>
                  <a:srgbClr val="000000"/>
                </a:solidFill>
                <a:effectLst/>
                <a:latin typeface="hack" panose="020B0609030202020204" pitchFamily="49" charset="0"/>
              </a:rPr>
              <a:t>props.params.city</a:t>
            </a:r>
            <a:r>
              <a:rPr lang="en-IN" sz="1400" b="0" dirty="0">
                <a:solidFill>
                  <a:srgbClr val="0000FF"/>
                </a:solidFill>
                <a:effectLst/>
                <a:latin typeface="hack" panose="020B0609030202020204" pitchFamily="49" charset="0"/>
              </a:rPr>
              <a:t>}</a:t>
            </a:r>
            <a:r>
              <a:rPr lang="en-IN" sz="1400" b="0" dirty="0">
                <a:solidFill>
                  <a:srgbClr val="A31515"/>
                </a:solidFill>
                <a:effectLst/>
                <a:latin typeface="hack" panose="020B0609030202020204" pitchFamily="49" charset="0"/>
              </a:rPr>
              <a:t>`</a:t>
            </a:r>
            <a:r>
              <a:rPr lang="en-IN" sz="1400" b="0" dirty="0">
                <a:solidFill>
                  <a:srgbClr val="000000"/>
                </a:solidFill>
                <a:effectLst/>
                <a:latin typeface="hack" panose="020B0609030202020204" pitchFamily="49" charset="0"/>
              </a:rPr>
              <a:t>, { next: { tags: [</a:t>
            </a:r>
            <a:r>
              <a:rPr lang="en-IN" sz="1400" b="0" dirty="0">
                <a:solidFill>
                  <a:srgbClr val="A31515"/>
                </a:solidFill>
                <a:effectLst/>
                <a:latin typeface="hack" panose="020B0609030202020204" pitchFamily="49" charset="0"/>
              </a:rPr>
              <a:t>'collection'</a:t>
            </a:r>
            <a:r>
              <a:rPr lang="en-IN" sz="1400" b="0" dirty="0">
                <a:solidFill>
                  <a:srgbClr val="000000"/>
                </a:solidFill>
                <a:effectLst/>
                <a:latin typeface="hack" panose="020B0609030202020204" pitchFamily="49" charset="0"/>
              </a:rPr>
              <a:t>] } });</a:t>
            </a: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const</a:t>
            </a:r>
            <a:r>
              <a:rPr lang="en-IN" sz="1400" b="0" dirty="0">
                <a:solidFill>
                  <a:srgbClr val="000000"/>
                </a:solidFill>
                <a:effectLst/>
                <a:latin typeface="hack" panose="020B0609030202020204" pitchFamily="49" charset="0"/>
              </a:rPr>
              <a:t> data = </a:t>
            </a:r>
            <a:r>
              <a:rPr lang="en-IN" sz="1400" b="0" dirty="0">
                <a:solidFill>
                  <a:srgbClr val="0000FF"/>
                </a:solidFill>
                <a:effectLst/>
                <a:latin typeface="hack" panose="020B0609030202020204" pitchFamily="49" charset="0"/>
              </a:rPr>
              <a:t>await</a:t>
            </a:r>
            <a:r>
              <a:rPr lang="en-IN" sz="1400" b="0" dirty="0">
                <a:solidFill>
                  <a:srgbClr val="000000"/>
                </a:solidFill>
                <a:effectLst/>
                <a:latin typeface="hack" panose="020B0609030202020204" pitchFamily="49" charset="0"/>
              </a:rPr>
              <a:t> </a:t>
            </a:r>
            <a:r>
              <a:rPr lang="en-IN" sz="1400" b="0" dirty="0" err="1">
                <a:solidFill>
                  <a:srgbClr val="000000"/>
                </a:solidFill>
                <a:effectLst/>
                <a:latin typeface="hack" panose="020B0609030202020204" pitchFamily="49" charset="0"/>
              </a:rPr>
              <a:t>response.json</a:t>
            </a:r>
            <a:r>
              <a:rPr lang="en-IN" sz="1400" b="0" dirty="0">
                <a:solidFill>
                  <a:srgbClr val="000000"/>
                </a:solidFill>
                <a:effectLst/>
                <a:latin typeface="hack" panose="020B0609030202020204" pitchFamily="49" charset="0"/>
              </a:rPr>
              <a:t>();</a:t>
            </a: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return</a:t>
            </a:r>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&lt;&gt;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t>
            </a:r>
            <a:r>
              <a:rPr lang="en-IN" sz="1400" b="0" dirty="0">
                <a:solidFill>
                  <a:srgbClr val="008000"/>
                </a:solidFill>
                <a:effectLst/>
                <a:latin typeface="hack" panose="020B0609030202020204" pitchFamily="49" charset="0"/>
              </a:rPr>
              <a:t>/* &lt;h1&gt;ISR Details page {</a:t>
            </a:r>
            <a:r>
              <a:rPr lang="en-IN" sz="1400" b="0" dirty="0" err="1">
                <a:solidFill>
                  <a:srgbClr val="008000"/>
                </a:solidFill>
                <a:effectLst/>
                <a:latin typeface="hack" panose="020B0609030202020204" pitchFamily="49" charset="0"/>
              </a:rPr>
              <a:t>JSON.stringify</a:t>
            </a:r>
            <a:r>
              <a:rPr lang="en-IN" sz="1400" b="0" dirty="0">
                <a:solidFill>
                  <a:srgbClr val="008000"/>
                </a:solidFill>
                <a:effectLst/>
                <a:latin typeface="hack" panose="020B0609030202020204" pitchFamily="49" charset="0"/>
              </a:rPr>
              <a:t>(props)}&lt;/h1&gt; */</a:t>
            </a:r>
            <a:r>
              <a:rPr lang="en-IN" sz="1400" b="0" dirty="0">
                <a:solidFill>
                  <a:srgbClr val="0000FF"/>
                </a:solidFill>
                <a:effectLst/>
                <a:latin typeface="hack" panose="020B0609030202020204" pitchFamily="49" charset="0"/>
              </a:rPr>
              <a: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&lt;h1&gt;</a:t>
            </a:r>
            <a:r>
              <a:rPr lang="en-IN" sz="1400" b="0" dirty="0">
                <a:solidFill>
                  <a:srgbClr val="000000"/>
                </a:solidFill>
                <a:effectLst/>
                <a:latin typeface="hack" panose="020B0609030202020204" pitchFamily="49" charset="0"/>
              </a:rPr>
              <a:t>Time now :</a:t>
            </a:r>
            <a:r>
              <a:rPr lang="en-IN" sz="1400" b="0" dirty="0">
                <a:solidFill>
                  <a:srgbClr val="0000FF"/>
                </a:solidFill>
                <a:effectLst/>
                <a:latin typeface="hack" panose="020B0609030202020204" pitchFamily="49" charset="0"/>
              </a:rPr>
              <a:t>{new</a:t>
            </a:r>
            <a:r>
              <a:rPr lang="en-IN" sz="1400" b="0" dirty="0">
                <a:solidFill>
                  <a:srgbClr val="000000"/>
                </a:solidFill>
                <a:effectLst/>
                <a:latin typeface="hack" panose="020B0609030202020204" pitchFamily="49" charset="0"/>
              </a:rPr>
              <a:t> Date(</a:t>
            </a:r>
            <a:r>
              <a:rPr lang="en-IN" sz="1400" b="0" dirty="0" err="1">
                <a:solidFill>
                  <a:srgbClr val="000000"/>
                </a:solidFill>
                <a:effectLst/>
                <a:latin typeface="hack" panose="020B0609030202020204" pitchFamily="49" charset="0"/>
              </a:rPr>
              <a:t>data.datetime</a:t>
            </a:r>
            <a:r>
              <a:rPr lang="en-IN" sz="1400" b="0" dirty="0">
                <a:solidFill>
                  <a:srgbClr val="000000"/>
                </a:solidFill>
                <a:effectLst/>
                <a:latin typeface="hack" panose="020B0609030202020204" pitchFamily="49" charset="0"/>
              </a:rPr>
              <a:t>).</a:t>
            </a:r>
            <a:r>
              <a:rPr lang="en-IN" sz="1400" b="0" dirty="0" err="1">
                <a:solidFill>
                  <a:srgbClr val="000000"/>
                </a:solidFill>
                <a:effectLst/>
                <a:latin typeface="hack" panose="020B0609030202020204" pitchFamily="49" charset="0"/>
              </a:rPr>
              <a:t>toLocaleTimeString</a:t>
            </a:r>
            <a:r>
              <a:rPr lang="en-IN" sz="1400" b="0" dirty="0">
                <a:solidFill>
                  <a:srgbClr val="000000"/>
                </a:solidFill>
                <a:effectLst/>
                <a:latin typeface="hack" panose="020B0609030202020204" pitchFamily="49" charset="0"/>
              </a:rPr>
              <a:t>()</a:t>
            </a:r>
            <a:r>
              <a:rPr lang="en-IN" sz="1400" b="0" dirty="0">
                <a:solidFill>
                  <a:srgbClr val="0000FF"/>
                </a:solidFill>
                <a:effectLst/>
                <a:latin typeface="hack" panose="020B0609030202020204" pitchFamily="49" charset="0"/>
              </a:rPr>
              <a:t>}</a:t>
            </a:r>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&lt;/h1&gt;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t>
            </a:r>
            <a:r>
              <a:rPr lang="en-IN" sz="1400" b="0" dirty="0">
                <a:solidFill>
                  <a:srgbClr val="008000"/>
                </a:solidFill>
                <a:effectLst/>
                <a:latin typeface="hack" panose="020B0609030202020204" pitchFamily="49" charset="0"/>
              </a:rPr>
              <a:t>/* &lt;h1&gt;{</a:t>
            </a:r>
            <a:r>
              <a:rPr lang="en-IN" sz="1400" b="0" dirty="0" err="1">
                <a:solidFill>
                  <a:srgbClr val="008000"/>
                </a:solidFill>
                <a:effectLst/>
                <a:latin typeface="hack" panose="020B0609030202020204" pitchFamily="49" charset="0"/>
              </a:rPr>
              <a:t>data.datetime</a:t>
            </a:r>
            <a:r>
              <a:rPr lang="en-IN" sz="1400" b="0" dirty="0">
                <a:solidFill>
                  <a:srgbClr val="008000"/>
                </a:solidFill>
                <a:effectLst/>
                <a:latin typeface="hack" panose="020B0609030202020204" pitchFamily="49" charset="0"/>
              </a:rPr>
              <a:t>}&lt;/h1&gt; */</a:t>
            </a:r>
            <a:r>
              <a:rPr lang="en-IN" sz="1400" b="0" dirty="0">
                <a:solidFill>
                  <a:srgbClr val="0000FF"/>
                </a:solidFill>
                <a:effectLst/>
                <a:latin typeface="hack" panose="020B0609030202020204" pitchFamily="49" charset="0"/>
              </a:rPr>
              <a: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&lt;/&gt;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a:t>
            </a:r>
          </a:p>
          <a:p>
            <a:r>
              <a:rPr lang="en-IN" sz="1400" b="0" dirty="0">
                <a:solidFill>
                  <a:srgbClr val="0000FF"/>
                </a:solidFill>
                <a:effectLst/>
                <a:latin typeface="hack" panose="020B0609030202020204" pitchFamily="49" charset="0"/>
              </a:rPr>
              <a:t>export</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async</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function</a:t>
            </a:r>
            <a:r>
              <a:rPr lang="en-IN" sz="1400" b="0" dirty="0">
                <a:solidFill>
                  <a:srgbClr val="000000"/>
                </a:solidFill>
                <a:effectLst/>
                <a:latin typeface="hack" panose="020B0609030202020204" pitchFamily="49" charset="0"/>
              </a:rPr>
              <a:t> </a:t>
            </a:r>
            <a:r>
              <a:rPr lang="en-IN" sz="1400" b="0" dirty="0" err="1">
                <a:solidFill>
                  <a:srgbClr val="000000"/>
                </a:solidFill>
                <a:effectLst/>
                <a:latin typeface="hack" panose="020B0609030202020204" pitchFamily="49" charset="0"/>
              </a:rPr>
              <a:t>generateStaticParams</a:t>
            </a:r>
            <a:r>
              <a:rPr lang="en-IN" sz="1400" b="0" dirty="0">
                <a:solidFill>
                  <a:srgbClr val="000000"/>
                </a:solidFill>
                <a:effectLst/>
                <a:latin typeface="hack" panose="020B0609030202020204" pitchFamily="49" charset="0"/>
              </a:rPr>
              <a:t>() {</a:t>
            </a: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return</a:t>
            </a:r>
            <a:r>
              <a:rPr lang="en-IN" sz="1400" b="0" dirty="0">
                <a:solidFill>
                  <a:srgbClr val="000000"/>
                </a:solidFill>
                <a:effectLst/>
                <a:latin typeface="hack" panose="020B0609030202020204" pitchFamily="49" charset="0"/>
              </a:rPr>
              <a:t> [{ city: </a:t>
            </a:r>
            <a:r>
              <a:rPr lang="en-IN" sz="1400" b="0" dirty="0">
                <a:solidFill>
                  <a:srgbClr val="A31515"/>
                </a:solidFill>
                <a:effectLst/>
                <a:latin typeface="hack" panose="020B0609030202020204" pitchFamily="49" charset="0"/>
              </a:rPr>
              <a:t>'Kolkata'</a:t>
            </a:r>
            <a:r>
              <a:rPr lang="en-IN" sz="1400" b="0" dirty="0">
                <a:solidFill>
                  <a:srgbClr val="000000"/>
                </a:solidFill>
                <a:effectLst/>
                <a:latin typeface="hack" panose="020B0609030202020204" pitchFamily="49" charset="0"/>
              </a:rPr>
              <a:t> }];</a:t>
            </a:r>
          </a:p>
          <a:p>
            <a:r>
              <a:rPr lang="en-IN" sz="1400"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404006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F9BDA8-A404-9FE8-12BF-CD0D201621E9}"/>
              </a:ext>
            </a:extLst>
          </p:cNvPr>
          <p:cNvSpPr txBox="1"/>
          <p:nvPr/>
        </p:nvSpPr>
        <p:spPr>
          <a:xfrm>
            <a:off x="806018" y="1865211"/>
            <a:ext cx="10224856" cy="3754874"/>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r>
              <a:rPr lang="en-IN" sz="1400" b="0">
                <a:solidFill>
                  <a:srgbClr val="0000FF"/>
                </a:solidFill>
                <a:effectLst/>
                <a:latin typeface="hack" panose="020B0609030202020204" pitchFamily="49" charset="0"/>
              </a:rPr>
              <a:t>import</a:t>
            </a:r>
            <a:r>
              <a:rPr lang="en-IN" sz="1400" b="0">
                <a:solidFill>
                  <a:srgbClr val="000000"/>
                </a:solidFill>
                <a:effectLst/>
                <a:latin typeface="hack" panose="020B0609030202020204" pitchFamily="49" charset="0"/>
              </a:rPr>
              <a:t> { NextRequest, NextResponse } </a:t>
            </a:r>
            <a:r>
              <a:rPr lang="en-IN" sz="1400" b="0">
                <a:solidFill>
                  <a:srgbClr val="0000FF"/>
                </a:solidFill>
                <a:effectLst/>
                <a:latin typeface="hack" panose="020B0609030202020204" pitchFamily="49" charset="0"/>
              </a:rPr>
              <a:t>from</a:t>
            </a:r>
            <a:r>
              <a:rPr lang="en-IN" sz="1400" b="0">
                <a:solidFill>
                  <a:srgbClr val="000000"/>
                </a:solidFill>
                <a:effectLst/>
                <a:latin typeface="hack" panose="020B0609030202020204" pitchFamily="49" charset="0"/>
              </a:rPr>
              <a:t> </a:t>
            </a:r>
            <a:r>
              <a:rPr lang="en-IN" sz="1400" b="0">
                <a:solidFill>
                  <a:srgbClr val="A31515"/>
                </a:solidFill>
                <a:effectLst/>
                <a:latin typeface="hack" panose="020B0609030202020204" pitchFamily="49" charset="0"/>
              </a:rPr>
              <a:t>'next/server'</a:t>
            </a:r>
            <a:r>
              <a:rPr lang="en-IN" sz="1400" b="0">
                <a:solidFill>
                  <a:srgbClr val="000000"/>
                </a:solidFill>
                <a:effectLst/>
                <a:latin typeface="hack" panose="020B0609030202020204" pitchFamily="49" charset="0"/>
              </a:rPr>
              <a:t>;</a:t>
            </a:r>
          </a:p>
          <a:p>
            <a:r>
              <a:rPr lang="en-IN" sz="1400" b="0">
                <a:solidFill>
                  <a:srgbClr val="0000FF"/>
                </a:solidFill>
                <a:effectLst/>
                <a:latin typeface="hack" panose="020B0609030202020204" pitchFamily="49" charset="0"/>
              </a:rPr>
              <a:t>import</a:t>
            </a:r>
            <a:r>
              <a:rPr lang="en-IN" sz="1400" b="0">
                <a:solidFill>
                  <a:srgbClr val="000000"/>
                </a:solidFill>
                <a:effectLst/>
                <a:latin typeface="hack" panose="020B0609030202020204" pitchFamily="49" charset="0"/>
              </a:rPr>
              <a:t> { revalidatePath, revalidateTag } </a:t>
            </a:r>
            <a:r>
              <a:rPr lang="en-IN" sz="1400" b="0">
                <a:solidFill>
                  <a:srgbClr val="0000FF"/>
                </a:solidFill>
                <a:effectLst/>
                <a:latin typeface="hack" panose="020B0609030202020204" pitchFamily="49" charset="0"/>
              </a:rPr>
              <a:t>from</a:t>
            </a:r>
            <a:r>
              <a:rPr lang="en-IN" sz="1400" b="0">
                <a:solidFill>
                  <a:srgbClr val="000000"/>
                </a:solidFill>
                <a:effectLst/>
                <a:latin typeface="hack" panose="020B0609030202020204" pitchFamily="49" charset="0"/>
              </a:rPr>
              <a:t> </a:t>
            </a:r>
            <a:r>
              <a:rPr lang="en-IN" sz="1400" b="0">
                <a:solidFill>
                  <a:srgbClr val="A31515"/>
                </a:solidFill>
                <a:effectLst/>
                <a:latin typeface="hack" panose="020B0609030202020204" pitchFamily="49" charset="0"/>
              </a:rPr>
              <a:t>'next/cache'</a:t>
            </a:r>
            <a:r>
              <a:rPr lang="en-IN" sz="1400" b="0">
                <a:solidFill>
                  <a:srgbClr val="000000"/>
                </a:solidFill>
                <a:effectLst/>
                <a:latin typeface="hack" panose="020B0609030202020204" pitchFamily="49" charset="0"/>
              </a:rPr>
              <a:t>;</a:t>
            </a:r>
          </a:p>
          <a:p>
            <a:br>
              <a:rPr lang="en-IN" sz="1400" b="0">
                <a:solidFill>
                  <a:srgbClr val="000000"/>
                </a:solidFill>
                <a:effectLst/>
                <a:latin typeface="hack" panose="020B0609030202020204" pitchFamily="49" charset="0"/>
              </a:rPr>
            </a:br>
            <a:r>
              <a:rPr lang="en-IN" sz="1400" b="0">
                <a:solidFill>
                  <a:srgbClr val="0000FF"/>
                </a:solidFill>
                <a:effectLst/>
                <a:latin typeface="hack" panose="020B0609030202020204" pitchFamily="49" charset="0"/>
              </a:rPr>
              <a:t>export</a:t>
            </a:r>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async</a:t>
            </a:r>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function</a:t>
            </a:r>
            <a:r>
              <a:rPr lang="en-IN" sz="1400" b="0">
                <a:solidFill>
                  <a:srgbClr val="000000"/>
                </a:solidFill>
                <a:effectLst/>
                <a:latin typeface="hack" panose="020B0609030202020204" pitchFamily="49" charset="0"/>
              </a:rPr>
              <a:t> GET(request) {</a:t>
            </a:r>
          </a:p>
          <a:p>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const</a:t>
            </a:r>
            <a:r>
              <a:rPr lang="en-IN" sz="1400" b="0">
                <a:solidFill>
                  <a:srgbClr val="000000"/>
                </a:solidFill>
                <a:effectLst/>
                <a:latin typeface="hack" panose="020B0609030202020204" pitchFamily="49" charset="0"/>
              </a:rPr>
              <a:t> path = request.nextUrl.searchParams.get(</a:t>
            </a:r>
            <a:r>
              <a:rPr lang="en-IN" sz="1400" b="0">
                <a:solidFill>
                  <a:srgbClr val="A31515"/>
                </a:solidFill>
                <a:effectLst/>
                <a:latin typeface="hack" panose="020B0609030202020204" pitchFamily="49" charset="0"/>
              </a:rPr>
              <a:t>'path'</a:t>
            </a:r>
            <a:r>
              <a:rPr lang="en-IN" sz="1400" b="0">
                <a:solidFill>
                  <a:srgbClr val="000000"/>
                </a:solidFill>
                <a:effectLst/>
                <a:latin typeface="hack" panose="020B0609030202020204" pitchFamily="49" charset="0"/>
              </a:rPr>
              <a:t>) || </a:t>
            </a:r>
            <a:r>
              <a:rPr lang="en-IN" sz="1400" b="0">
                <a:solidFill>
                  <a:srgbClr val="A31515"/>
                </a:solidFill>
                <a:effectLst/>
                <a:latin typeface="hack" panose="020B0609030202020204" pitchFamily="49" charset="0"/>
              </a:rPr>
              <a:t>'/timecache/[city]'</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const</a:t>
            </a:r>
            <a:r>
              <a:rPr lang="en-IN" sz="1400" b="0">
                <a:solidFill>
                  <a:srgbClr val="000000"/>
                </a:solidFill>
                <a:effectLst/>
                <a:latin typeface="hack" panose="020B0609030202020204" pitchFamily="49" charset="0"/>
              </a:rPr>
              <a:t> collection =</a:t>
            </a:r>
          </a:p>
          <a:p>
            <a:r>
              <a:rPr lang="en-IN" sz="1400" b="0">
                <a:solidFill>
                  <a:srgbClr val="000000"/>
                </a:solidFill>
                <a:effectLst/>
                <a:latin typeface="hack" panose="020B0609030202020204" pitchFamily="49" charset="0"/>
              </a:rPr>
              <a:t>        request.nextUrl.searchParams.get(</a:t>
            </a:r>
            <a:r>
              <a:rPr lang="en-IN" sz="1400" b="0">
                <a:solidFill>
                  <a:srgbClr val="A31515"/>
                </a:solidFill>
                <a:effectLst/>
                <a:latin typeface="hack" panose="020B0609030202020204" pitchFamily="49" charset="0"/>
              </a:rPr>
              <a:t>'collection'</a:t>
            </a:r>
            <a:r>
              <a:rPr lang="en-IN" sz="1400" b="0">
                <a:solidFill>
                  <a:srgbClr val="000000"/>
                </a:solidFill>
                <a:effectLst/>
                <a:latin typeface="hack" panose="020B0609030202020204" pitchFamily="49" charset="0"/>
              </a:rPr>
              <a:t>) || </a:t>
            </a:r>
            <a:r>
              <a:rPr lang="en-IN" sz="1400" b="0">
                <a:solidFill>
                  <a:srgbClr val="A31515"/>
                </a:solidFill>
                <a:effectLst/>
                <a:latin typeface="hack" panose="020B0609030202020204" pitchFamily="49" charset="0"/>
              </a:rPr>
              <a:t>'collection'</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revalidatePath(path);</a:t>
            </a:r>
          </a:p>
          <a:p>
            <a:r>
              <a:rPr lang="en-IN" sz="1400" b="0">
                <a:solidFill>
                  <a:srgbClr val="000000"/>
                </a:solidFill>
                <a:effectLst/>
                <a:latin typeface="hack" panose="020B0609030202020204" pitchFamily="49" charset="0"/>
              </a:rPr>
              <a:t>    revalidateTag(collection);</a:t>
            </a:r>
          </a:p>
          <a:p>
            <a:r>
              <a:rPr lang="en-IN" sz="1400" b="0">
                <a:solidFill>
                  <a:srgbClr val="000000"/>
                </a:solidFill>
                <a:effectLst/>
                <a:latin typeface="hack" panose="020B0609030202020204" pitchFamily="49" charset="0"/>
              </a:rPr>
              <a:t>    console.log(</a:t>
            </a:r>
            <a:r>
              <a:rPr lang="en-IN" sz="1400" b="0">
                <a:solidFill>
                  <a:srgbClr val="A31515"/>
                </a:solidFill>
                <a:effectLst/>
                <a:latin typeface="hack" panose="020B0609030202020204" pitchFamily="49" charset="0"/>
              </a:rPr>
              <a:t>'revalidated'</a:t>
            </a:r>
            <a:r>
              <a:rPr lang="en-IN" sz="1400" b="0">
                <a:solidFill>
                  <a:srgbClr val="000000"/>
                </a:solidFill>
                <a:effectLst/>
                <a:latin typeface="hack" panose="020B0609030202020204" pitchFamily="49" charset="0"/>
              </a:rPr>
              <a:t>, path, collection);</a:t>
            </a:r>
          </a:p>
          <a:p>
            <a:r>
              <a:rPr lang="en-IN" sz="1400" b="0">
                <a:solidFill>
                  <a:srgbClr val="000000"/>
                </a:solidFill>
                <a:effectLst/>
                <a:latin typeface="hack" panose="020B0609030202020204" pitchFamily="49" charset="0"/>
              </a:rPr>
              <a:t>    </a:t>
            </a:r>
            <a:r>
              <a:rPr lang="en-IN" sz="1400" b="0">
                <a:solidFill>
                  <a:srgbClr val="008000"/>
                </a:solidFill>
                <a:effectLst/>
                <a:latin typeface="hack" panose="020B0609030202020204" pitchFamily="49" charset="0"/>
              </a:rPr>
              <a:t>// console.log('revalidated', path);</a:t>
            </a:r>
            <a:endParaRPr lang="en-IN" sz="1400" b="0">
              <a:solidFill>
                <a:srgbClr val="000000"/>
              </a:solidFill>
              <a:effectLst/>
              <a:latin typeface="hack" panose="020B0609030202020204" pitchFamily="49" charset="0"/>
            </a:endParaRPr>
          </a:p>
          <a:p>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return</a:t>
            </a:r>
            <a:r>
              <a:rPr lang="en-IN" sz="1400" b="0">
                <a:solidFill>
                  <a:srgbClr val="000000"/>
                </a:solidFill>
                <a:effectLst/>
                <a:latin typeface="hack" panose="020B0609030202020204" pitchFamily="49" charset="0"/>
              </a:rPr>
              <a:t> NextResponse.json({</a:t>
            </a:r>
          </a:p>
          <a:p>
            <a:r>
              <a:rPr lang="en-IN" sz="1400" b="0">
                <a:solidFill>
                  <a:srgbClr val="000000"/>
                </a:solidFill>
                <a:effectLst/>
                <a:latin typeface="hack" panose="020B0609030202020204" pitchFamily="49" charset="0"/>
              </a:rPr>
              <a:t>        revalidated: </a:t>
            </a:r>
            <a:r>
              <a:rPr lang="en-IN" sz="1400" b="0">
                <a:solidFill>
                  <a:srgbClr val="0000FF"/>
                </a:solidFill>
                <a:effectLst/>
                <a:latin typeface="hack" panose="020B0609030202020204" pitchFamily="49" charset="0"/>
              </a:rPr>
              <a:t>true</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now: Date.now(),</a:t>
            </a:r>
          </a:p>
          <a:p>
            <a:r>
              <a:rPr lang="en-IN" sz="1400" b="0">
                <a:solidFill>
                  <a:srgbClr val="000000"/>
                </a:solidFill>
                <a:effectLst/>
                <a:latin typeface="hack" panose="020B0609030202020204" pitchFamily="49" charset="0"/>
              </a:rPr>
              <a:t>        cache: </a:t>
            </a:r>
            <a:r>
              <a:rPr lang="en-IN" sz="1400" b="0">
                <a:solidFill>
                  <a:srgbClr val="A31515"/>
                </a:solidFill>
                <a:effectLst/>
                <a:latin typeface="hack" panose="020B0609030202020204" pitchFamily="49" charset="0"/>
              </a:rPr>
              <a:t>'no-store'</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a:t>
            </a:r>
          </a:p>
          <a:p>
            <a:r>
              <a:rPr lang="en-IN" sz="1400" b="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51340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51A5-1488-B40E-6C0D-5A5CFE670726}"/>
              </a:ext>
            </a:extLst>
          </p:cNvPr>
          <p:cNvSpPr>
            <a:spLocks noGrp="1"/>
          </p:cNvSpPr>
          <p:nvPr>
            <p:ph type="title"/>
          </p:nvPr>
        </p:nvSpPr>
        <p:spPr/>
        <p:txBody>
          <a:bodyPr/>
          <a:lstStyle/>
          <a:p>
            <a:r>
              <a:rPr lang="en-IN" b="1" i="0" dirty="0">
                <a:solidFill>
                  <a:srgbClr val="171717"/>
                </a:solidFill>
                <a:effectLst/>
                <a:latin typeface="Inter"/>
              </a:rPr>
              <a:t>Data Fetching Patterns</a:t>
            </a:r>
            <a:br>
              <a:rPr lang="en-IN" dirty="0"/>
            </a:br>
            <a:endParaRPr lang="en-IN" dirty="0"/>
          </a:p>
        </p:txBody>
      </p:sp>
      <p:sp>
        <p:nvSpPr>
          <p:cNvPr id="3" name="Text Placeholder 2">
            <a:extLst>
              <a:ext uri="{FF2B5EF4-FFF2-40B4-BE49-F238E27FC236}">
                <a16:creationId xmlns:a16="http://schemas.microsoft.com/office/drawing/2014/main" id="{448F74A3-3535-1CEF-8289-3E20E951362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36842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BC81F3-2499-B8F9-3020-A50F42D6B90D}"/>
              </a:ext>
            </a:extLst>
          </p:cNvPr>
          <p:cNvPicPr>
            <a:picLocks noChangeAspect="1"/>
          </p:cNvPicPr>
          <p:nvPr/>
        </p:nvPicPr>
        <p:blipFill rotWithShape="1">
          <a:blip r:embed="rId2"/>
          <a:srcRect l="29636" t="14110" r="15461" b="12363"/>
          <a:stretch/>
        </p:blipFill>
        <p:spPr>
          <a:xfrm>
            <a:off x="1535835" y="233038"/>
            <a:ext cx="9081857" cy="68415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54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28C4-97E0-DD64-2424-4C789973CBD1}"/>
              </a:ext>
            </a:extLst>
          </p:cNvPr>
          <p:cNvSpPr>
            <a:spLocks noGrp="1"/>
          </p:cNvSpPr>
          <p:nvPr>
            <p:ph type="title"/>
          </p:nvPr>
        </p:nvSpPr>
        <p:spPr/>
        <p:txBody>
          <a:bodyPr/>
          <a:lstStyle/>
          <a:p>
            <a:r>
              <a:rPr lang="en-IN" dirty="0"/>
              <a:t>Water fall </a:t>
            </a:r>
          </a:p>
        </p:txBody>
      </p:sp>
      <p:sp>
        <p:nvSpPr>
          <p:cNvPr id="3" name="Text Placeholder 2">
            <a:extLst>
              <a:ext uri="{FF2B5EF4-FFF2-40B4-BE49-F238E27FC236}">
                <a16:creationId xmlns:a16="http://schemas.microsoft.com/office/drawing/2014/main" id="{CAD06031-B543-667E-E798-0BC955189110}"/>
              </a:ext>
            </a:extLst>
          </p:cNvPr>
          <p:cNvSpPr>
            <a:spLocks noGrp="1"/>
          </p:cNvSpPr>
          <p:nvPr>
            <p:ph type="body" idx="1"/>
          </p:nvPr>
        </p:nvSpPr>
        <p:spPr/>
        <p:txBody>
          <a:bodyPr/>
          <a:lstStyle/>
          <a:p>
            <a:r>
              <a:rPr lang="en-US" b="1" i="0" u="none" strike="noStrike" dirty="0">
                <a:solidFill>
                  <a:srgbClr val="171717"/>
                </a:solidFill>
                <a:effectLst/>
                <a:latin typeface="Inter"/>
              </a:rPr>
              <a:t>Parallel and Sequential Data Fetching</a:t>
            </a:r>
            <a:endParaRPr lang="en-US" b="1" i="0" dirty="0">
              <a:solidFill>
                <a:srgbClr val="171717"/>
              </a:solidFill>
              <a:effectLst/>
              <a:latin typeface="Inter"/>
            </a:endParaRPr>
          </a:p>
          <a:p>
            <a:endParaRPr lang="en-IN" dirty="0"/>
          </a:p>
        </p:txBody>
      </p:sp>
    </p:spTree>
    <p:extLst>
      <p:ext uri="{BB962C8B-B14F-4D97-AF65-F5344CB8AC3E}">
        <p14:creationId xmlns:p14="http://schemas.microsoft.com/office/powerpoint/2010/main" val="358064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DFD5-4FF7-E491-34ED-17308383F9D4}"/>
              </a:ext>
            </a:extLst>
          </p:cNvPr>
          <p:cNvSpPr>
            <a:spLocks noGrp="1"/>
          </p:cNvSpPr>
          <p:nvPr>
            <p:ph type="title"/>
          </p:nvPr>
        </p:nvSpPr>
        <p:spPr>
          <a:xfrm>
            <a:off x="905522" y="497149"/>
            <a:ext cx="10200443" cy="5770485"/>
          </a:xfrm>
        </p:spPr>
        <p:txBody>
          <a:bodyPr>
            <a:noAutofit/>
          </a:bodyPr>
          <a:lstStyle/>
          <a:p>
            <a:pPr algn="ctr"/>
            <a:r>
              <a:rPr lang="en-US" sz="3200" b="1" dirty="0">
                <a:solidFill>
                  <a:srgbClr val="FF0000"/>
                </a:solidFill>
              </a:rPr>
              <a:t>With sequential data fetching, requests in a route are dependent on each other and therefore create waterfalls. </a:t>
            </a:r>
            <a:br>
              <a:rPr lang="en-US" sz="3200" dirty="0"/>
            </a:br>
            <a:r>
              <a:rPr lang="en-US" sz="3200" b="1" dirty="0">
                <a:solidFill>
                  <a:srgbClr val="002060"/>
                </a:solidFill>
              </a:rPr>
              <a:t>There may be cases where you want this pattern because one fetch depends on the result of the other, or you want a condition to be satisfied before the next fetch to save resources. </a:t>
            </a:r>
            <a:br>
              <a:rPr lang="en-US" sz="3200" b="1" dirty="0">
                <a:solidFill>
                  <a:srgbClr val="002060"/>
                </a:solidFill>
              </a:rPr>
            </a:br>
            <a:r>
              <a:rPr lang="en-US" sz="3200" b="1" dirty="0">
                <a:solidFill>
                  <a:srgbClr val="FF0000"/>
                </a:solidFill>
              </a:rPr>
              <a:t>However, this behavior can also be unintentional and lead to longer loading times.</a:t>
            </a:r>
            <a:br>
              <a:rPr lang="en-US" sz="3200" b="1" dirty="0">
                <a:solidFill>
                  <a:srgbClr val="FF0000"/>
                </a:solidFill>
              </a:rPr>
            </a:br>
            <a:r>
              <a:rPr lang="en-US" sz="3200" b="1" dirty="0">
                <a:solidFill>
                  <a:srgbClr val="002060"/>
                </a:solidFill>
              </a:rPr>
              <a:t>With parallel data fetching, requests in a route are eagerly initiated and will load data at the same time. This reduces client-server waterfalls and the total time it takes to load data.</a:t>
            </a:r>
            <a:endParaRPr lang="en-IN" sz="3200" b="1" dirty="0">
              <a:solidFill>
                <a:srgbClr val="002060"/>
              </a:solidFill>
            </a:endParaRPr>
          </a:p>
        </p:txBody>
      </p:sp>
    </p:spTree>
    <p:extLst>
      <p:ext uri="{BB962C8B-B14F-4D97-AF65-F5344CB8AC3E}">
        <p14:creationId xmlns:p14="http://schemas.microsoft.com/office/powerpoint/2010/main" val="367549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5E43F6-2CF9-BFCA-8807-58E5C7A68450}"/>
              </a:ext>
            </a:extLst>
          </p:cNvPr>
          <p:cNvPicPr>
            <a:picLocks noChangeAspect="1"/>
          </p:cNvPicPr>
          <p:nvPr/>
        </p:nvPicPr>
        <p:blipFill rotWithShape="1">
          <a:blip r:embed="rId2"/>
          <a:srcRect l="30656" t="43624" r="16990" b="21294"/>
          <a:stretch/>
        </p:blipFill>
        <p:spPr>
          <a:xfrm>
            <a:off x="905522" y="1649026"/>
            <a:ext cx="10439325" cy="39347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590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516F97-EA91-E402-110D-24D508E2FA88}"/>
              </a:ext>
            </a:extLst>
          </p:cNvPr>
          <p:cNvPicPr>
            <a:picLocks noChangeAspect="1"/>
          </p:cNvPicPr>
          <p:nvPr/>
        </p:nvPicPr>
        <p:blipFill rotWithShape="1">
          <a:blip r:embed="rId2"/>
          <a:srcRect l="33204" t="15274" r="26602" b="14175"/>
          <a:stretch/>
        </p:blipFill>
        <p:spPr>
          <a:xfrm>
            <a:off x="3453414" y="231593"/>
            <a:ext cx="6711518" cy="66264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061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quential and Parallel Data Fetching">
            <a:extLst>
              <a:ext uri="{FF2B5EF4-FFF2-40B4-BE49-F238E27FC236}">
                <a16:creationId xmlns:a16="http://schemas.microsoft.com/office/drawing/2014/main" id="{5E5DC371-69E2-830F-04EC-B82F1F5C1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5" y="1428750"/>
            <a:ext cx="1200261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86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62" y="1908699"/>
            <a:ext cx="10788696" cy="2859350"/>
          </a:xfrm>
        </p:spPr>
        <p:txBody>
          <a:bodyPr>
            <a:normAutofit fontScale="90000"/>
          </a:bodyPr>
          <a:lstStyle/>
          <a:p>
            <a:pPr algn="ctr"/>
            <a:r>
              <a:rPr lang="en-US" sz="3600" b="1" dirty="0"/>
              <a:t>Caching behavior changes depending on whether the route is statically or dynamically rendered, data is cached or </a:t>
            </a:r>
            <a:r>
              <a:rPr lang="en-US" sz="3600" b="1" dirty="0" err="1"/>
              <a:t>uncached</a:t>
            </a:r>
            <a:r>
              <a:rPr lang="en-US" sz="3600" b="1" dirty="0"/>
              <a:t>, and whether a request is part of an initial visit or a subsequent navigation. </a:t>
            </a:r>
            <a:br>
              <a:rPr lang="en-US" sz="3600" b="1" dirty="0"/>
            </a:br>
            <a:r>
              <a:rPr lang="en-US" sz="3600" b="1" dirty="0"/>
              <a:t>Depending on your use case, you can configure the caching behavior for individual routes and data requests</a:t>
            </a:r>
          </a:p>
        </p:txBody>
      </p:sp>
    </p:spTree>
    <p:extLst>
      <p:ext uri="{BB962C8B-B14F-4D97-AF65-F5344CB8AC3E}">
        <p14:creationId xmlns:p14="http://schemas.microsoft.com/office/powerpoint/2010/main" val="41595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pic>
        <p:nvPicPr>
          <p:cNvPr id="5" name="Picture Placeholder 4" descr="A toddler and a young girl holding hands on beach"/>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7" r="17"/>
          <a:stretch>
            <a:fillRect/>
          </a:stretch>
        </p:blipFill>
        <p:spPr/>
      </p:pic>
      <p:sp>
        <p:nvSpPr>
          <p:cNvPr id="4" name="Text Placeholder 3"/>
          <p:cNvSpPr>
            <a:spLocks noGrp="1"/>
          </p:cNvSpPr>
          <p:nvPr>
            <p:ph type="body" sz="half" idx="2"/>
          </p:nvPr>
        </p:nvSpPr>
        <p:spPr/>
        <p:txBody>
          <a:bodyPr/>
          <a:lstStyle/>
          <a:p>
            <a:r>
              <a:rPr lang="en-US" b="1" dirty="0"/>
              <a:t>Subramanian Murugan</a:t>
            </a:r>
          </a:p>
        </p:txBody>
      </p:sp>
    </p:spTree>
    <p:extLst>
      <p:ext uri="{BB962C8B-B14F-4D97-AF65-F5344CB8AC3E}">
        <p14:creationId xmlns:p14="http://schemas.microsoft.com/office/powerpoint/2010/main" val="4018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3F73-F9A0-E0A3-4299-9ABAA02E9050}"/>
              </a:ext>
            </a:extLst>
          </p:cNvPr>
          <p:cNvSpPr>
            <a:spLocks noGrp="1"/>
          </p:cNvSpPr>
          <p:nvPr>
            <p:ph type="title"/>
          </p:nvPr>
        </p:nvSpPr>
        <p:spPr/>
        <p:txBody>
          <a:bodyPr/>
          <a:lstStyle/>
          <a:p>
            <a:pPr algn="ctr"/>
            <a:r>
              <a:rPr lang="en-IN" b="1" i="0" u="none" strike="noStrike" dirty="0">
                <a:solidFill>
                  <a:srgbClr val="171717"/>
                </a:solidFill>
                <a:effectLst/>
                <a:latin typeface="Inter"/>
              </a:rPr>
              <a:t>Request Memoization</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172352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duplicated Fetch Requests">
            <a:extLst>
              <a:ext uri="{FF2B5EF4-FFF2-40B4-BE49-F238E27FC236}">
                <a16:creationId xmlns:a16="http://schemas.microsoft.com/office/drawing/2014/main" id="{8AE57C26-0B99-20A0-3DBE-537BE9E01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 y="163514"/>
            <a:ext cx="11780668" cy="64681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1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866</TotalTime>
  <Words>1042</Words>
  <Application>Microsoft Office PowerPoint</Application>
  <PresentationFormat>Widescreen</PresentationFormat>
  <Paragraphs>65</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Corbel</vt:lpstr>
      <vt:lpstr>hack</vt:lpstr>
      <vt:lpstr>Inter</vt:lpstr>
      <vt:lpstr>Seashells 16x9</vt:lpstr>
      <vt:lpstr>NextJs - Data Fetching and Caching, Revalidating</vt:lpstr>
      <vt:lpstr>Session Content</vt:lpstr>
      <vt:lpstr>What is Caching</vt:lpstr>
      <vt:lpstr>PowerPoint Presentation</vt:lpstr>
      <vt:lpstr>Caching Architecture</vt:lpstr>
      <vt:lpstr>PowerPoint Presentation</vt:lpstr>
      <vt:lpstr>Caching behavior changes depending on whether the route is statically or dynamically rendered, data is cached or uncached, and whether a request is part of an initial visit or a subsequent navigation.  Depending on your use case, you can configure the caching behavior for individual routes and data requests</vt:lpstr>
      <vt:lpstr>Request Memoization </vt:lpstr>
      <vt:lpstr>PowerPoint Presentation</vt:lpstr>
      <vt:lpstr>React extends the fetch API to automatically memoize requests that have the same URL and options.  This means you can call a fetch function for the same data in multiple places in a React component tree while only executing it once.</vt:lpstr>
      <vt:lpstr> if you need to use the same data across a route (e.g. in a Layout, Page, and multiple components), you do not have to fetch data at the top of the tree then forward props between components. Instead, you can fetch data in the components that need it without worrying about the performance implications of making multiple requests across the network for the same data.</vt:lpstr>
      <vt:lpstr>PowerPoint Presentation</vt:lpstr>
      <vt:lpstr>PowerPoint Presentation</vt:lpstr>
      <vt:lpstr>PowerPoint Presentation</vt:lpstr>
      <vt:lpstr>PowerPoint Presentation</vt:lpstr>
      <vt:lpstr>PowerPoint Presentation</vt:lpstr>
      <vt:lpstr>How Data Cache Works </vt:lpstr>
      <vt:lpstr>PowerPoint Presentation</vt:lpstr>
      <vt:lpstr>PowerPoint Presentation</vt:lpstr>
      <vt:lpstr>PowerPoint Presentation</vt:lpstr>
      <vt:lpstr>Revalidating Data</vt:lpstr>
      <vt:lpstr>PowerPoint Presentation</vt:lpstr>
      <vt:lpstr>PowerPoint Presentation</vt:lpstr>
      <vt:lpstr>PowerPoint Presentation</vt:lpstr>
      <vt:lpstr>How Time-based Revalidation Works  </vt:lpstr>
      <vt:lpstr>PowerPoint Presentation</vt:lpstr>
      <vt:lpstr>PowerPoint Presentation</vt:lpstr>
      <vt:lpstr>OnDemand Validation</vt:lpstr>
      <vt:lpstr>PowerPoint Presentation</vt:lpstr>
      <vt:lpstr>PowerPoint Presentation</vt:lpstr>
      <vt:lpstr>PowerPoint Presentation</vt:lpstr>
      <vt:lpstr>Full Route Cache</vt:lpstr>
      <vt:lpstr>PowerPoint Presentation</vt:lpstr>
      <vt:lpstr>PowerPoint Presentation</vt:lpstr>
      <vt:lpstr>PowerPoint Presentation</vt:lpstr>
      <vt:lpstr>PowerPoint Presentation</vt:lpstr>
      <vt:lpstr>PowerPoint Presentation</vt:lpstr>
      <vt:lpstr>Nexjs Caching on the Server</vt:lpstr>
      <vt:lpstr>PowerPoint Presentation</vt:lpstr>
      <vt:lpstr>The default behavior of Next.js is to cache the rendered result (React Server Component Payload and HTML) of a route on the server. This applies to statically rendered routes at build time, or during revalidation.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Router Cache(Client Side)</vt:lpstr>
      <vt:lpstr>PowerPoint Presentation</vt:lpstr>
      <vt:lpstr>How the Router Cache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Fetching Patterns </vt:lpstr>
      <vt:lpstr>PowerPoint Presentation</vt:lpstr>
      <vt:lpstr>Water fall </vt:lpstr>
      <vt:lpstr>With sequential data fetching, requests in a route are dependent on each other and therefore create waterfalls.  There may be cases where you want this pattern because one fetch depends on the result of the other, or you want a condition to be satisfied before the next fetch to save resources.  However, this behavior can also be unintentional and lead to longer loading times. With parallel data fetching, requests in a route are eagerly initiated and will load data at the same time. This reduces client-server waterfalls and the total time it takes to load data.</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NextJs 13- Data Fetching and Caching, Revalidating</dc:title>
  <dc:creator>Subramanian Murugan</dc:creator>
  <cp:lastModifiedBy>Subramanian Murugan</cp:lastModifiedBy>
  <cp:revision>44</cp:revision>
  <dcterms:created xsi:type="dcterms:W3CDTF">2023-08-03T12:39:37Z</dcterms:created>
  <dcterms:modified xsi:type="dcterms:W3CDTF">2024-01-31T07:46:21Z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